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1"/>
  </p:notesMasterIdLst>
  <p:sldIdLst>
    <p:sldId id="256" r:id="rId2"/>
    <p:sldId id="257" r:id="rId3"/>
    <p:sldId id="288" r:id="rId4"/>
    <p:sldId id="282" r:id="rId5"/>
    <p:sldId id="287" r:id="rId6"/>
    <p:sldId id="258" r:id="rId7"/>
    <p:sldId id="266" r:id="rId8"/>
    <p:sldId id="289" r:id="rId9"/>
    <p:sldId id="267" r:id="rId10"/>
    <p:sldId id="285" r:id="rId11"/>
    <p:sldId id="290" r:id="rId12"/>
    <p:sldId id="291" r:id="rId13"/>
    <p:sldId id="272" r:id="rId14"/>
    <p:sldId id="273" r:id="rId15"/>
    <p:sldId id="278" r:id="rId16"/>
    <p:sldId id="284" r:id="rId17"/>
    <p:sldId id="293" r:id="rId18"/>
    <p:sldId id="271" r:id="rId19"/>
    <p:sldId id="263" r:id="rId20"/>
    <p:sldId id="264" r:id="rId21"/>
    <p:sldId id="261" r:id="rId22"/>
    <p:sldId id="269" r:id="rId23"/>
    <p:sldId id="277" r:id="rId24"/>
    <p:sldId id="280" r:id="rId25"/>
    <p:sldId id="268" r:id="rId26"/>
    <p:sldId id="276" r:id="rId27"/>
    <p:sldId id="274" r:id="rId28"/>
    <p:sldId id="275" r:id="rId29"/>
    <p:sldId id="292"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585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292"/>
    <p:restoredTop sz="55782"/>
  </p:normalViewPr>
  <p:slideViewPr>
    <p:cSldViewPr snapToGrid="0" snapToObjects="1">
      <p:cViewPr varScale="1">
        <p:scale>
          <a:sx n="68" d="100"/>
          <a:sy n="68" d="100"/>
        </p:scale>
        <p:origin x="2328" y="200"/>
      </p:cViewPr>
      <p:guideLst/>
    </p:cSldViewPr>
  </p:slideViewPr>
  <p:outlineViewPr>
    <p:cViewPr>
      <p:scale>
        <a:sx n="33" d="100"/>
        <a:sy n="33" d="100"/>
      </p:scale>
      <p:origin x="0" y="-3520"/>
    </p:cViewPr>
  </p:outlin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CB1762-D33B-2D4C-8BBE-0709F42BCBD5}" type="datetimeFigureOut">
              <a:t>11/11/19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22DC16D-7BA6-C54C-A5EF-FE506FEBC1D6}" type="slidenum">
              <a:t>‹#›</a:t>
            </a:fld>
            <a:endParaRPr lang="en-US"/>
          </a:p>
        </p:txBody>
      </p:sp>
    </p:spTree>
    <p:extLst>
      <p:ext uri="{BB962C8B-B14F-4D97-AF65-F5344CB8AC3E}">
        <p14:creationId xmlns:p14="http://schemas.microsoft.com/office/powerpoint/2010/main" val="16498740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a:t>
            </a:r>
            <a:r>
              <a:rPr lang="zh-CN" altLang="en-US" dirty="0"/>
              <a:t> </a:t>
            </a:r>
            <a:r>
              <a:rPr lang="en-US" altLang="zh-CN" dirty="0"/>
              <a:t>am Xiangyu, I am a first-year Ph.D. student in New York University. </a:t>
            </a:r>
            <a:r>
              <a:rPr lang="en-US" dirty="0"/>
              <a:t>Today</a:t>
            </a:r>
            <a:r>
              <a:rPr lang="en-US" baseline="0" dirty="0"/>
              <a:t>, I will present our work in autogenerating fast packet-processing code using program synthesis. This is joint work with Taegyun, </a:t>
            </a:r>
            <a:r>
              <a:rPr lang="en-US" baseline="0" dirty="0" err="1"/>
              <a:t>Aatish</a:t>
            </a:r>
            <a:r>
              <a:rPr lang="en-US" baseline="0" dirty="0"/>
              <a:t>, and Anirudh from NYU and Srinivas from Rutgers. </a:t>
            </a:r>
            <a:r>
              <a:rPr lang="en-US" sz="1200" b="0" i="0" u="none" strike="noStrike"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822DC16D-7BA6-C54C-A5EF-FE506FEBC1D6}" type="slidenum">
              <a:rPr lang="en-US"/>
              <a:t>1</a:t>
            </a:fld>
            <a:endParaRPr lang="en-US"/>
          </a:p>
        </p:txBody>
      </p:sp>
    </p:spTree>
    <p:extLst>
      <p:ext uri="{BB962C8B-B14F-4D97-AF65-F5344CB8AC3E}">
        <p14:creationId xmlns:p14="http://schemas.microsoft.com/office/powerpoint/2010/main" val="8118804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so many holes even within a very simple example. We have input Mux to control which value should be fed to one particular stage; we have output mux to determine the value passed to the next stage; we have constant value and immediate value to decide the constants used in stateless and stateful ALU; we have stateful active to monitor which stateful ALU is responsible for modifying the stateful value and we also have stateless opcode to represent the functionality of stateless ALU</a:t>
            </a:r>
          </a:p>
        </p:txBody>
      </p:sp>
      <p:sp>
        <p:nvSpPr>
          <p:cNvPr id="4" name="Slide Number Placeholder 3"/>
          <p:cNvSpPr>
            <a:spLocks noGrp="1"/>
          </p:cNvSpPr>
          <p:nvPr>
            <p:ph type="sldNum" sz="quarter" idx="5"/>
          </p:nvPr>
        </p:nvSpPr>
        <p:spPr/>
        <p:txBody>
          <a:bodyPr/>
          <a:lstStyle/>
          <a:p>
            <a:fld id="{822DC16D-7BA6-C54C-A5EF-FE506FEBC1D6}" type="slidenum">
              <a:rPr lang="en-US" smtClean="0"/>
              <a:t>10</a:t>
            </a:fld>
            <a:endParaRPr lang="en-US"/>
          </a:p>
        </p:txBody>
      </p:sp>
    </p:spTree>
    <p:extLst>
      <p:ext uri="{BB962C8B-B14F-4D97-AF65-F5344CB8AC3E}">
        <p14:creationId xmlns:p14="http://schemas.microsoft.com/office/powerpoint/2010/main" val="19257112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For benchmarks, we started with eight programs drawn from multiple sources and these programs were previously compiled with Domino. Then, we mutated these programs in semantic-preserving ways to generate 10 mutations for each of the 8 programs. The way we generate mutations is based on the following ‘noise generation’ method,</a:t>
            </a:r>
            <a:r>
              <a:rPr lang="zh-CN" altLang="en-US" sz="1200" b="0"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switch the if-else statement and switch the order of statement within if. The mutation generator will pass the program several times and add some ‘semantically equivalent modifications’ to the program. In theory, if Domino can generate code for original program successfully, it should do so for ten mutations. However, this is not the case.</a:t>
            </a:r>
          </a:p>
          <a:p>
            <a:pPr rtl="0"/>
            <a:endParaRPr lang="en-US" sz="1200" b="0" i="0" u="none" strike="noStrike" kern="1200" dirty="0">
              <a:solidFill>
                <a:schemeClr val="tx1"/>
              </a:solidFill>
              <a:effectLst/>
              <a:latin typeface="+mn-lt"/>
              <a:ea typeface="+mn-ea"/>
              <a:cs typeface="+mn-cs"/>
            </a:endParaRPr>
          </a:p>
          <a:p>
            <a:pPr rtl="0"/>
            <a:r>
              <a:rPr lang="en-US" sz="1200" b="1" i="0" u="none" strike="noStrike" kern="1200" dirty="0">
                <a:solidFill>
                  <a:schemeClr val="tx1"/>
                </a:solidFill>
                <a:effectLst/>
                <a:latin typeface="+mn-lt"/>
                <a:ea typeface="+mn-ea"/>
                <a:cs typeface="+mn-cs"/>
              </a:rPr>
              <a:t>Get rid of the first one</a:t>
            </a:r>
            <a:endParaRPr lang="en-US" b="1" dirty="0">
              <a:effectLst/>
            </a:endParaRPr>
          </a:p>
          <a:p>
            <a:endParaRPr lang="en-US" dirty="0"/>
          </a:p>
        </p:txBody>
      </p:sp>
      <p:sp>
        <p:nvSpPr>
          <p:cNvPr id="4" name="Slide Number Placeholder 3"/>
          <p:cNvSpPr>
            <a:spLocks noGrp="1"/>
          </p:cNvSpPr>
          <p:nvPr>
            <p:ph type="sldNum" sz="quarter" idx="10"/>
          </p:nvPr>
        </p:nvSpPr>
        <p:spPr/>
        <p:txBody>
          <a:bodyPr/>
          <a:lstStyle/>
          <a:p>
            <a:fld id="{822DC16D-7BA6-C54C-A5EF-FE506FEBC1D6}" type="slidenum">
              <a:rPr lang="en-US" smtClean="0"/>
              <a:t>12</a:t>
            </a:fld>
            <a:endParaRPr lang="en-US"/>
          </a:p>
        </p:txBody>
      </p:sp>
    </p:spTree>
    <p:extLst>
      <p:ext uri="{BB962C8B-B14F-4D97-AF65-F5344CB8AC3E}">
        <p14:creationId xmlns:p14="http://schemas.microsoft.com/office/powerpoint/2010/main" val="42019886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Our experiment results have shown the advantages of our Chipmunk mainly in two aspects. </a:t>
            </a:r>
            <a:endParaRPr lang="en-US" dirty="0"/>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Domino fails to generate code for most mutations of the original programs because it incorrectly concludes that the programs are too expressive to be implemented, which is avoided in Chipmunk because it reaches 100% for most of them which should be expected. Some programs which is rejected by Chipmunk are all because they reach the timeout we set for them (30 min per iteration). Here the average of compilation time for each mutations in </a:t>
            </a:r>
            <a:r>
              <a:rPr lang="en-US" sz="1200" b="0" i="0" u="none" strike="noStrike" kern="1200" dirty="0" err="1">
                <a:solidFill>
                  <a:schemeClr val="tx1"/>
                </a:solidFill>
                <a:effectLst/>
                <a:latin typeface="+mn-lt"/>
                <a:ea typeface="+mn-ea"/>
                <a:cs typeface="+mn-cs"/>
              </a:rPr>
              <a:t>Flowlet</a:t>
            </a:r>
            <a:r>
              <a:rPr lang="en-US" sz="1200" b="0" i="0" u="none" strike="noStrike" kern="1200" dirty="0">
                <a:solidFill>
                  <a:schemeClr val="tx1"/>
                </a:solidFill>
                <a:effectLst/>
                <a:latin typeface="+mn-lt"/>
                <a:ea typeface="+mn-ea"/>
                <a:cs typeface="+mn-cs"/>
              </a:rPr>
              <a:t> switching is about an hour.</a:t>
            </a:r>
          </a:p>
          <a:p>
            <a:pPr rtl="0"/>
            <a:endParaRPr lang="en-US" sz="1200" b="0" i="0" u="none" strike="noStrike" kern="1200" dirty="0">
              <a:solidFill>
                <a:schemeClr val="tx1"/>
              </a:solidFill>
              <a:effectLst/>
              <a:latin typeface="+mn-lt"/>
              <a:ea typeface="+mn-ea"/>
              <a:cs typeface="+mn-cs"/>
            </a:endParaRPr>
          </a:p>
          <a:p>
            <a:pPr rtl="0"/>
            <a:r>
              <a:rPr lang="en-US" dirty="0"/>
              <a:t>If we provide enough time, they will finally provide the successful compilation result.</a:t>
            </a:r>
          </a:p>
          <a:p>
            <a:pPr rtl="0"/>
            <a:endParaRPr lang="en-US" dirty="0"/>
          </a:p>
          <a:p>
            <a:endParaRPr lang="en-US" dirty="0"/>
          </a:p>
          <a:p>
            <a:r>
              <a:rPr lang="en-US" b="1" dirty="0"/>
              <a:t>Note: add the graph to show why theoretically, Chipmunk should work for every mutator</a:t>
            </a:r>
          </a:p>
          <a:p>
            <a:r>
              <a:rPr lang="en-US" b="1" dirty="0"/>
              <a:t>Note: Make the table and font size larger</a:t>
            </a:r>
          </a:p>
        </p:txBody>
      </p:sp>
      <p:sp>
        <p:nvSpPr>
          <p:cNvPr id="4" name="Slide Number Placeholder 3"/>
          <p:cNvSpPr>
            <a:spLocks noGrp="1"/>
          </p:cNvSpPr>
          <p:nvPr>
            <p:ph type="sldNum" sz="quarter" idx="5"/>
          </p:nvPr>
        </p:nvSpPr>
        <p:spPr/>
        <p:txBody>
          <a:bodyPr/>
          <a:lstStyle/>
          <a:p>
            <a:fld id="{822DC16D-7BA6-C54C-A5EF-FE506FEBC1D6}" type="slidenum">
              <a:rPr lang="en-US"/>
              <a:t>13</a:t>
            </a:fld>
            <a:endParaRPr lang="en-US"/>
          </a:p>
        </p:txBody>
      </p:sp>
    </p:spTree>
    <p:extLst>
      <p:ext uri="{BB962C8B-B14F-4D97-AF65-F5344CB8AC3E}">
        <p14:creationId xmlns:p14="http://schemas.microsoft.com/office/powerpoint/2010/main" val="22556997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For mutations both Domino and Chipmunk are successful, Chipmunk can generate code with fewer pipeline stages which is severely constrained in programmable switches (</a:t>
            </a:r>
            <a:r>
              <a:rPr lang="en-US" sz="1200" b="0" i="0" u="none" strike="noStrike" kern="1200" dirty="0" err="1">
                <a:solidFill>
                  <a:schemeClr val="tx1"/>
                </a:solidFill>
                <a:effectLst/>
                <a:latin typeface="+mn-lt"/>
                <a:ea typeface="+mn-ea"/>
                <a:cs typeface="+mn-cs"/>
              </a:rPr>
              <a:t>i.e</a:t>
            </a:r>
            <a:r>
              <a:rPr lang="en-US" sz="1200" b="0" i="0" u="none" strike="noStrike" kern="1200" dirty="0">
                <a:solidFill>
                  <a:schemeClr val="tx1"/>
                </a:solidFill>
                <a:effectLst/>
                <a:latin typeface="+mn-lt"/>
                <a:ea typeface="+mn-ea"/>
                <a:cs typeface="+mn-cs"/>
              </a:rPr>
              <a:t> 12 stage for Tofino switch). The reason that in some cases Chipmunk may consume more ALUs per stage is because, if we expand the pipeline to more stages, we can balance computation task to future stages and reduce the number of ALUs used per stage. But given the priority of number of pipeline stages, we prefer to use Chipmunk.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TODO: Add error bars here.</a:t>
            </a:r>
            <a:endParaRPr lang="en-US" b="0" dirty="0">
              <a:effectLst/>
            </a:endParaRPr>
          </a:p>
          <a:p>
            <a:endParaRPr lang="en-US" dirty="0"/>
          </a:p>
        </p:txBody>
      </p:sp>
      <p:sp>
        <p:nvSpPr>
          <p:cNvPr id="4" name="Slide Number Placeholder 3"/>
          <p:cNvSpPr>
            <a:spLocks noGrp="1"/>
          </p:cNvSpPr>
          <p:nvPr>
            <p:ph type="sldNum" sz="quarter" idx="5"/>
          </p:nvPr>
        </p:nvSpPr>
        <p:spPr/>
        <p:txBody>
          <a:bodyPr/>
          <a:lstStyle/>
          <a:p>
            <a:fld id="{822DC16D-7BA6-C54C-A5EF-FE506FEBC1D6}" type="slidenum">
              <a:rPr lang="en-US"/>
              <a:t>14</a:t>
            </a:fld>
            <a:endParaRPr lang="en-US"/>
          </a:p>
        </p:txBody>
      </p:sp>
    </p:spTree>
    <p:extLst>
      <p:ext uri="{BB962C8B-B14F-4D97-AF65-F5344CB8AC3E}">
        <p14:creationId xmlns:p14="http://schemas.microsoft.com/office/powerpoint/2010/main" val="618147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In general, Chipmunk can compile many mutation that Domino cannot</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Chipmunk will find the optimal resources usage, with smaller depth and width</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However, due to the complexity of program synthesis problem, the compilation time of Chipmunk is much longer than Domino</a:t>
            </a:r>
          </a:p>
          <a:p>
            <a:endParaRPr lang="en-US" dirty="0"/>
          </a:p>
          <a:p>
            <a:r>
              <a:rPr lang="en-US" dirty="0"/>
              <a:t>Emphasize the conclusion again and reiterate the benefit of Chipmunk and show why its result will be much better.</a:t>
            </a:r>
          </a:p>
          <a:p>
            <a:endParaRPr lang="en-US" dirty="0"/>
          </a:p>
          <a:p>
            <a:r>
              <a:rPr lang="en-US" dirty="0"/>
              <a:t>We are currently working on heuristics to speed up Chipmunk’s </a:t>
            </a:r>
            <a:r>
              <a:rPr lang="en-US" dirty="0" err="1"/>
              <a:t>compilaton</a:t>
            </a:r>
            <a:r>
              <a:rPr lang="en-US" dirty="0"/>
              <a:t> time.</a:t>
            </a:r>
          </a:p>
        </p:txBody>
      </p:sp>
      <p:sp>
        <p:nvSpPr>
          <p:cNvPr id="4" name="Slide Number Placeholder 3"/>
          <p:cNvSpPr>
            <a:spLocks noGrp="1"/>
          </p:cNvSpPr>
          <p:nvPr>
            <p:ph type="sldNum" sz="quarter" idx="5"/>
          </p:nvPr>
        </p:nvSpPr>
        <p:spPr/>
        <p:txBody>
          <a:bodyPr/>
          <a:lstStyle/>
          <a:p>
            <a:fld id="{822DC16D-7BA6-C54C-A5EF-FE506FEBC1D6}" type="slidenum">
              <a:rPr lang="en-US"/>
              <a:t>15</a:t>
            </a:fld>
            <a:endParaRPr lang="en-US"/>
          </a:p>
        </p:txBody>
      </p:sp>
    </p:spTree>
    <p:extLst>
      <p:ext uri="{BB962C8B-B14F-4D97-AF65-F5344CB8AC3E}">
        <p14:creationId xmlns:p14="http://schemas.microsoft.com/office/powerpoint/2010/main" val="30479032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To conclude, Chipmunk transplants program synthesis ideas to automatically generate fast packet-processing code which is more complete and hardware-resource saving at the cost of long compilation time. </a:t>
            </a:r>
          </a:p>
          <a:p>
            <a:pPr rtl="0"/>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We have shown that program synthesis can play an important role in code generator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Based on the current research result, we are confident that the application of this idea can expand to generate fast programs for more programmable substrates</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The</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research</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is</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still</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ongoing</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and</a:t>
            </a:r>
            <a:r>
              <a:rPr lang="zh-CN" altLang="en-US" sz="1200" b="0"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I am welcoming for all feedback. Thank you for listening.</a:t>
            </a:r>
          </a:p>
        </p:txBody>
      </p:sp>
      <p:sp>
        <p:nvSpPr>
          <p:cNvPr id="4" name="Slide Number Placeholder 3"/>
          <p:cNvSpPr>
            <a:spLocks noGrp="1"/>
          </p:cNvSpPr>
          <p:nvPr>
            <p:ph type="sldNum" sz="quarter" idx="5"/>
          </p:nvPr>
        </p:nvSpPr>
        <p:spPr/>
        <p:txBody>
          <a:bodyPr/>
          <a:lstStyle/>
          <a:p>
            <a:fld id="{822DC16D-7BA6-C54C-A5EF-FE506FEBC1D6}" type="slidenum">
              <a:rPr lang="en-US"/>
              <a:t>16</a:t>
            </a:fld>
            <a:endParaRPr lang="en-US"/>
          </a:p>
        </p:txBody>
      </p:sp>
    </p:spTree>
    <p:extLst>
      <p:ext uri="{BB962C8B-B14F-4D97-AF65-F5344CB8AC3E}">
        <p14:creationId xmlns:p14="http://schemas.microsoft.com/office/powerpoint/2010/main" val="13235453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Now, I’ll describe how SKETCH actually performs synthesis given the specification and the partial program. SKETCH uses an algorithm called counterexample-guided inductive synthesis (or CEGIS). </a:t>
            </a:r>
          </a:p>
          <a:p>
            <a:pPr rtl="0"/>
            <a:endParaRPr lang="en-US" sz="1200" b="0" i="0" u="none" strike="noStrike" kern="1200" dirty="0">
              <a:solidFill>
                <a:schemeClr val="tx1"/>
              </a:solidFill>
              <a:effectLst/>
              <a:latin typeface="+mn-lt"/>
              <a:ea typeface="+mn-ea"/>
              <a:cs typeface="+mn-cs"/>
            </a:endParaRPr>
          </a:p>
          <a:p>
            <a:pPr rtl="0"/>
            <a:endParaRPr lang="en-US" sz="1200" b="0" i="0" u="none" strike="noStrike" kern="1200" dirty="0">
              <a:solidFill>
                <a:schemeClr val="tx1"/>
              </a:solidFill>
              <a:effectLst/>
              <a:latin typeface="+mn-lt"/>
              <a:ea typeface="+mn-ea"/>
              <a:cs typeface="+mn-cs"/>
            </a:endParaRPr>
          </a:p>
          <a:p>
            <a:pPr rtl="0"/>
            <a:r>
              <a:rPr lang="en-US" sz="1200" b="1" i="0" u="none" strike="noStrike" kern="1200" dirty="0">
                <a:solidFill>
                  <a:schemeClr val="tx1"/>
                </a:solidFill>
                <a:effectLst/>
                <a:latin typeface="+mn-lt"/>
                <a:ea typeface="+mn-ea"/>
                <a:cs typeface="+mn-cs"/>
              </a:rPr>
              <a:t>The program synthesis problem solves for hole values in the formula in first-order logic which is a QBF (quantified Boolean formula) problem which is harder than SAT problem. Therefore, </a:t>
            </a:r>
            <a:r>
              <a:rPr lang="en-US" sz="1200" b="0" i="0" u="none" strike="noStrike" kern="1200" dirty="0">
                <a:solidFill>
                  <a:schemeClr val="tx1"/>
                </a:solidFill>
                <a:effectLst/>
                <a:latin typeface="+mn-lt"/>
                <a:ea typeface="+mn-ea"/>
                <a:cs typeface="+mn-cs"/>
              </a:rPr>
              <a:t>CEGIS divides the whole program synthesis problem into two phases: synthesis phase and verification phase. </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The synthesis phase will use try to solve holes’ value assignments to satisfy the ‘partial’ inputs and the verification phase will verify the hole value assignments on all inputs which is specified by programmers. For example, if we set the input range to be 5 bits. In the beginning, sketch will </a:t>
            </a:r>
            <a:r>
              <a:rPr lang="en-US" sz="1200" b="0" i="0" u="none" strike="noStrike" kern="1200" dirty="0" err="1">
                <a:solidFill>
                  <a:schemeClr val="tx1"/>
                </a:solidFill>
                <a:effectLst/>
                <a:latin typeface="+mn-lt"/>
                <a:ea typeface="+mn-ea"/>
                <a:cs typeface="+mn-cs"/>
              </a:rPr>
              <a:t>randoml</a:t>
            </a:r>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y choose subset of all inputs to do the synthesis, if it fails it means there should be no feasible solutions; if it succeeds, it will continue to the verification stage to test more inputs. If we pass the verification, we are lucky enough to find the final solution otherwise, there is at least one input making the current hole assignment fail to work. So we add this counterexample into the input set and repeat synthesis again. Back and forth until we get the final result. </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Both synthesis and verification of CEGIS are simpler than directly solve the QBF problem because for each step we either fix test inputs or hole values, turning the QBF problem into a SAT problem which can be fed to a more efficient SAT solver.</a:t>
            </a:r>
            <a:endParaRPr lang="en-US" b="0" dirty="0">
              <a:effectLst/>
            </a:endParaRPr>
          </a:p>
          <a:p>
            <a:br>
              <a:rPr lang="en-US" dirty="0"/>
            </a:br>
            <a:endParaRPr lang="en-US" dirty="0"/>
          </a:p>
        </p:txBody>
      </p:sp>
      <p:sp>
        <p:nvSpPr>
          <p:cNvPr id="4" name="Slide Number Placeholder 3"/>
          <p:cNvSpPr>
            <a:spLocks noGrp="1"/>
          </p:cNvSpPr>
          <p:nvPr>
            <p:ph type="sldNum" sz="quarter" idx="5"/>
          </p:nvPr>
        </p:nvSpPr>
        <p:spPr/>
        <p:txBody>
          <a:bodyPr/>
          <a:lstStyle/>
          <a:p>
            <a:fld id="{822DC16D-7BA6-C54C-A5EF-FE506FEBC1D6}" type="slidenum">
              <a:rPr lang="en-US"/>
              <a:t>18</a:t>
            </a:fld>
            <a:endParaRPr lang="en-US"/>
          </a:p>
        </p:txBody>
      </p:sp>
    </p:spTree>
    <p:extLst>
      <p:ext uri="{BB962C8B-B14F-4D97-AF65-F5344CB8AC3E}">
        <p14:creationId xmlns:p14="http://schemas.microsoft.com/office/powerpoint/2010/main" val="13382122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The initial experiment results look promising. however we think this is still a beginning for this project. Throughout the whole process, we also develop many directions worthwhile for further research. Here, I want to list the three most important ones for open discussion.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As for further speeding up, can we reduce the program synthesis time by using multiple</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machine</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or</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to</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say</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our</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own</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parallel</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computation</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method</a:t>
            </a:r>
            <a:r>
              <a:rPr lang="en-US" sz="1200" b="0" i="0" u="none" strike="noStrike" kern="1200" dirty="0">
                <a:solidFill>
                  <a:schemeClr val="tx1"/>
                </a:solidFill>
                <a:effectLst/>
                <a:latin typeface="+mn-lt"/>
                <a:ea typeface="+mn-ea"/>
                <a:cs typeface="+mn-cs"/>
              </a:rPr>
              <a:t>?  Can</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we</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try</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s</a:t>
            </a:r>
            <a:r>
              <a:rPr lang="en-US" sz="1200" dirty="0"/>
              <a:t>ynthesize “</a:t>
            </a:r>
            <a:r>
              <a:rPr lang="en-US" sz="1200" dirty="0" err="1"/>
              <a:t>superoptimized</a:t>
            </a:r>
            <a:r>
              <a:rPr lang="en-US" sz="1200" dirty="0"/>
              <a:t>” code for processors</a:t>
            </a:r>
            <a:r>
              <a:rPr lang="en-US" sz="1200" b="0" i="0" u="none" strike="noStrike" kern="1200" dirty="0">
                <a:solidFill>
                  <a:schemeClr val="tx1"/>
                </a:solidFill>
                <a:effectLst/>
                <a:latin typeface="+mn-lt"/>
                <a:ea typeface="+mn-ea"/>
                <a:cs typeface="+mn-cs"/>
              </a:rPr>
              <a:t>? Also, can we s</a:t>
            </a:r>
            <a:r>
              <a:rPr lang="en-US" sz="1200" dirty="0"/>
              <a:t>ynthesize fast but approximate packet-processing programs?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What do we mean by this? Synthesize “</a:t>
            </a:r>
            <a:r>
              <a:rPr lang="en-US" sz="1200" dirty="0" err="1"/>
              <a:t>superoptimized</a:t>
            </a:r>
            <a:r>
              <a:rPr lang="en-US" sz="1200" dirty="0"/>
              <a:t>” code for processors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p:txBody>
      </p:sp>
      <p:sp>
        <p:nvSpPr>
          <p:cNvPr id="4" name="Slide Number Placeholder 3"/>
          <p:cNvSpPr>
            <a:spLocks noGrp="1"/>
          </p:cNvSpPr>
          <p:nvPr>
            <p:ph type="sldNum" sz="quarter" idx="5"/>
          </p:nvPr>
        </p:nvSpPr>
        <p:spPr/>
        <p:txBody>
          <a:bodyPr/>
          <a:lstStyle/>
          <a:p>
            <a:fld id="{822DC16D-7BA6-C54C-A5EF-FE506FEBC1D6}" type="slidenum">
              <a:rPr lang="en-US"/>
              <a:t>19</a:t>
            </a:fld>
            <a:endParaRPr lang="en-US"/>
          </a:p>
        </p:txBody>
      </p:sp>
    </p:spTree>
    <p:extLst>
      <p:ext uri="{BB962C8B-B14F-4D97-AF65-F5344CB8AC3E}">
        <p14:creationId xmlns:p14="http://schemas.microsoft.com/office/powerpoint/2010/main" val="9095844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en-US" b="1" dirty="0">
              <a:effectLst/>
            </a:endParaRPr>
          </a:p>
        </p:txBody>
      </p:sp>
      <p:sp>
        <p:nvSpPr>
          <p:cNvPr id="4" name="Slide Number Placeholder 3"/>
          <p:cNvSpPr>
            <a:spLocks noGrp="1"/>
          </p:cNvSpPr>
          <p:nvPr>
            <p:ph type="sldNum" sz="quarter" idx="5"/>
          </p:nvPr>
        </p:nvSpPr>
        <p:spPr/>
        <p:txBody>
          <a:bodyPr/>
          <a:lstStyle/>
          <a:p>
            <a:fld id="{822DC16D-7BA6-C54C-A5EF-FE506FEBC1D6}" type="slidenum">
              <a:rPr lang="en-US"/>
              <a:t>20</a:t>
            </a:fld>
            <a:endParaRPr lang="en-US"/>
          </a:p>
        </p:txBody>
      </p:sp>
    </p:spTree>
    <p:extLst>
      <p:ext uri="{BB962C8B-B14F-4D97-AF65-F5344CB8AC3E}">
        <p14:creationId xmlns:p14="http://schemas.microsoft.com/office/powerpoint/2010/main" val="24696460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Chipmunk can beat Domino in almost every aspects at the sacrifice of compilation time. Because the program synthesis problem is a QBF problem</a:t>
            </a:r>
          </a:p>
          <a:p>
            <a:r>
              <a:rPr lang="en-US" dirty="0"/>
              <a:t>whose total time increases exponentially as the number of holes increase. For example, if there are n holes, then the search space will be as large as 2^n </a:t>
            </a:r>
          </a:p>
          <a:p>
            <a:r>
              <a:rPr lang="en-US" dirty="0"/>
              <a:t>and most of our benchmarks generate 200 holes.</a:t>
            </a:r>
          </a:p>
          <a:p>
            <a:endParaRPr lang="en-US" dirty="0"/>
          </a:p>
          <a:p>
            <a:r>
              <a:rPr lang="en-US" dirty="0"/>
              <a:t>Therefore, we come up with three main ideas listed above to speed up synthesis problem. I will discuss them one by one.</a:t>
            </a:r>
          </a:p>
          <a:p>
            <a:endParaRPr lang="en-US" dirty="0"/>
          </a:p>
          <a:p>
            <a:endParaRPr lang="en-US" dirty="0"/>
          </a:p>
        </p:txBody>
      </p:sp>
      <p:sp>
        <p:nvSpPr>
          <p:cNvPr id="4" name="Slide Number Placeholder 3"/>
          <p:cNvSpPr>
            <a:spLocks noGrp="1"/>
          </p:cNvSpPr>
          <p:nvPr>
            <p:ph type="sldNum" sz="quarter" idx="5"/>
          </p:nvPr>
        </p:nvSpPr>
        <p:spPr/>
        <p:txBody>
          <a:bodyPr/>
          <a:lstStyle/>
          <a:p>
            <a:fld id="{822DC16D-7BA6-C54C-A5EF-FE506FEBC1D6}" type="slidenum">
              <a:rPr lang="en-US"/>
              <a:t>21</a:t>
            </a:fld>
            <a:endParaRPr lang="en-US"/>
          </a:p>
        </p:txBody>
      </p:sp>
    </p:spTree>
    <p:extLst>
      <p:ext uri="{BB962C8B-B14F-4D97-AF65-F5344CB8AC3E}">
        <p14:creationId xmlns:p14="http://schemas.microsoft.com/office/powerpoint/2010/main" val="34968719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Recently, programmable network substrates have become quite widespread because they </a:t>
            </a:r>
            <a:r>
              <a:rPr lang="en-US" sz="1200" b="1" i="0" u="none" strike="noStrike" kern="1200" dirty="0">
                <a:solidFill>
                  <a:schemeClr val="tx1"/>
                </a:solidFill>
                <a:effectLst/>
                <a:latin typeface="+mn-lt"/>
                <a:ea typeface="+mn-ea"/>
                <a:cs typeface="+mn-cs"/>
              </a:rPr>
              <a:t>are more flexible than </a:t>
            </a:r>
            <a:r>
              <a:rPr lang="en-US" sz="1200" b="0" i="0" u="none" strike="noStrike" kern="1200" dirty="0">
                <a:solidFill>
                  <a:schemeClr val="tx1"/>
                </a:solidFill>
                <a:effectLst/>
                <a:latin typeface="+mn-lt"/>
                <a:ea typeface="+mn-ea"/>
                <a:cs typeface="+mn-cs"/>
              </a:rPr>
              <a:t>fixed-function devices</a:t>
            </a:r>
            <a:r>
              <a:rPr lang="en-US" sz="1200" b="1" i="0" u="none" strike="noStrike" kern="1200" dirty="0">
                <a:solidFill>
                  <a:schemeClr val="tx1"/>
                </a:solidFill>
                <a:effectLst/>
                <a:latin typeface="+mn-lt"/>
                <a:ea typeface="+mn-ea"/>
                <a:cs typeface="+mn-cs"/>
              </a:rPr>
              <a:t>. </a:t>
            </a:r>
          </a:p>
          <a:p>
            <a:endParaRPr lang="en-US" sz="1200" b="1"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These devices run at fairly high speeds today. For instance, switches run at 100Gbit/s per port and 6.5 </a:t>
            </a:r>
            <a:r>
              <a:rPr lang="en-US" sz="1200" b="0" i="0" u="none" strike="noStrike" kern="1200" dirty="0" err="1">
                <a:solidFill>
                  <a:schemeClr val="tx1"/>
                </a:solidFill>
                <a:effectLst/>
                <a:latin typeface="+mn-lt"/>
                <a:ea typeface="+mn-ea"/>
                <a:cs typeface="+mn-cs"/>
              </a:rPr>
              <a:t>Tbit</a:t>
            </a:r>
            <a:r>
              <a:rPr lang="en-US" sz="1200" b="0" i="0" u="none" strike="noStrike" kern="1200" dirty="0">
                <a:solidFill>
                  <a:schemeClr val="tx1"/>
                </a:solidFill>
                <a:effectLst/>
                <a:latin typeface="+mn-lt"/>
                <a:ea typeface="+mn-ea"/>
                <a:cs typeface="+mn-cs"/>
              </a:rPr>
              <a:t>/s in aggregate.</a:t>
            </a:r>
            <a:r>
              <a:rPr lang="en-US" sz="1200" b="1"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SmartNICs</a:t>
            </a:r>
            <a:r>
              <a:rPr lang="en-US" sz="1200" b="0" i="0" u="none" strike="noStrike" kern="1200" dirty="0">
                <a:solidFill>
                  <a:schemeClr val="tx1"/>
                </a:solidFill>
                <a:effectLst/>
                <a:latin typeface="+mn-lt"/>
                <a:ea typeface="+mn-ea"/>
                <a:cs typeface="+mn-cs"/>
              </a:rPr>
              <a:t> run at line rates of 40-100 Gbit/s. The </a:t>
            </a:r>
            <a:r>
              <a:rPr lang="en-US" sz="1200" b="0" i="0" u="none" strike="noStrike" kern="1200" dirty="0" err="1">
                <a:solidFill>
                  <a:schemeClr val="tx1"/>
                </a:solidFill>
                <a:effectLst/>
                <a:latin typeface="+mn-lt"/>
                <a:ea typeface="+mn-ea"/>
                <a:cs typeface="+mn-cs"/>
              </a:rPr>
              <a:t>NetFPGA</a:t>
            </a:r>
            <a:r>
              <a:rPr lang="en-US" sz="1200" b="0" i="0" u="none" strike="noStrike" kern="1200" dirty="0">
                <a:solidFill>
                  <a:schemeClr val="tx1"/>
                </a:solidFill>
                <a:effectLst/>
                <a:latin typeface="+mn-lt"/>
                <a:ea typeface="+mn-ea"/>
                <a:cs typeface="+mn-cs"/>
              </a:rPr>
              <a:t> platform runs at line rates of 40 Gbit/s.</a:t>
            </a:r>
          </a:p>
          <a:p>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It is easy to get started with programming these devices. For example, you can read the tutorial or attend a workshop. However, developing fast packet-processing programs for these substrates that fit within resource constraints is hard.</a:t>
            </a:r>
          </a:p>
        </p:txBody>
      </p:sp>
      <p:sp>
        <p:nvSpPr>
          <p:cNvPr id="4" name="Slide Number Placeholder 3"/>
          <p:cNvSpPr>
            <a:spLocks noGrp="1"/>
          </p:cNvSpPr>
          <p:nvPr>
            <p:ph type="sldNum" sz="quarter" idx="5"/>
          </p:nvPr>
        </p:nvSpPr>
        <p:spPr/>
        <p:txBody>
          <a:bodyPr/>
          <a:lstStyle/>
          <a:p>
            <a:fld id="{822DC16D-7BA6-C54C-A5EF-FE506FEBC1D6}" type="slidenum">
              <a:t>2</a:t>
            </a:fld>
            <a:endParaRPr lang="en-US"/>
          </a:p>
        </p:txBody>
      </p:sp>
    </p:spTree>
    <p:extLst>
      <p:ext uri="{BB962C8B-B14F-4D97-AF65-F5344CB8AC3E}">
        <p14:creationId xmlns:p14="http://schemas.microsoft.com/office/powerpoint/2010/main" val="9927265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part is to reduce the constant values appearing in benchmarks. </a:t>
            </a:r>
          </a:p>
          <a:p>
            <a:endParaRPr lang="en-US" dirty="0"/>
          </a:p>
          <a:p>
            <a:r>
              <a:rPr lang="en-US" dirty="0"/>
              <a:t>For example, the example shown in the slides is </a:t>
            </a:r>
            <a:r>
              <a:rPr lang="en-US" dirty="0" err="1"/>
              <a:t>blue_decrease.c</a:t>
            </a:r>
            <a:r>
              <a:rPr lang="en-US" dirty="0"/>
              <a:t> in Domino program. We manually scan the program and downgrade all constants</a:t>
            </a:r>
          </a:p>
          <a:p>
            <a:r>
              <a:rPr lang="en-US" dirty="0"/>
              <a:t>appearing in program into constants within 2-bit range. Here, we replace 10 by 2.</a:t>
            </a:r>
          </a:p>
          <a:p>
            <a:endParaRPr lang="en-US" dirty="0"/>
          </a:p>
          <a:p>
            <a:r>
              <a:rPr lang="en-US" dirty="0"/>
              <a:t>The benefit of this transformation is that all constant/immediate holes appear in Chipmunk will only be 2-bit range which can dramatically reduce the</a:t>
            </a:r>
          </a:p>
          <a:p>
            <a:r>
              <a:rPr lang="en-US" dirty="0"/>
              <a:t>total number of holes. Although we slightly change the semantics of some of benchmarks, but for these case, we only focus on the compilation result</a:t>
            </a:r>
          </a:p>
          <a:p>
            <a:r>
              <a:rPr lang="en-US" dirty="0"/>
              <a:t>so this change is reasonable. </a:t>
            </a:r>
          </a:p>
          <a:p>
            <a:endParaRPr lang="en-US" dirty="0"/>
          </a:p>
          <a:p>
            <a:r>
              <a:rPr lang="en-US" dirty="0"/>
              <a:t>In future work, we will try to add constant synthesis algorithm to avoid semantic modification.</a:t>
            </a:r>
          </a:p>
        </p:txBody>
      </p:sp>
      <p:sp>
        <p:nvSpPr>
          <p:cNvPr id="4" name="Slide Number Placeholder 3"/>
          <p:cNvSpPr>
            <a:spLocks noGrp="1"/>
          </p:cNvSpPr>
          <p:nvPr>
            <p:ph type="sldNum" sz="quarter" idx="5"/>
          </p:nvPr>
        </p:nvSpPr>
        <p:spPr/>
        <p:txBody>
          <a:bodyPr/>
          <a:lstStyle/>
          <a:p>
            <a:fld id="{822DC16D-7BA6-C54C-A5EF-FE506FEBC1D6}" type="slidenum">
              <a:rPr lang="en-US"/>
              <a:t>22</a:t>
            </a:fld>
            <a:endParaRPr lang="en-US"/>
          </a:p>
        </p:txBody>
      </p:sp>
    </p:spTree>
    <p:extLst>
      <p:ext uri="{BB962C8B-B14F-4D97-AF65-F5344CB8AC3E}">
        <p14:creationId xmlns:p14="http://schemas.microsoft.com/office/powerpoint/2010/main" val="8655997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dirty="0"/>
              <a:t>The first part is to use our own CEGIS algorithm.</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Previously, we introduce the CEGIS algorithm implemented in SKETCH. We referred from that idea to develop our own version of CEGIS.</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Instead of throwing the whole synthesis problem with 10-bit input into sketch, we divide into two parts: synthesis &amp; verification in 2-bit input; -&gt; do verification in 10-bit input range -&gt; if the verification failed then we add the counterexample into synthesis part so the synthesis step will have all 2-bit input + counterexample we generated from all previous verification steps; otherwise we are lucky enough to find a sol in smaller input range which satisfies for all 10-bit input. </a:t>
            </a:r>
            <a:endParaRPr lang="en-US" b="0" dirty="0">
              <a:effectLst/>
            </a:endParaRPr>
          </a:p>
          <a:p>
            <a:br>
              <a:rPr lang="en-US" dirty="0"/>
            </a:br>
            <a:endParaRPr lang="en-US" dirty="0"/>
          </a:p>
        </p:txBody>
      </p:sp>
      <p:sp>
        <p:nvSpPr>
          <p:cNvPr id="4" name="Slide Number Placeholder 3"/>
          <p:cNvSpPr>
            <a:spLocks noGrp="1"/>
          </p:cNvSpPr>
          <p:nvPr>
            <p:ph type="sldNum" sz="quarter" idx="5"/>
          </p:nvPr>
        </p:nvSpPr>
        <p:spPr/>
        <p:txBody>
          <a:bodyPr/>
          <a:lstStyle/>
          <a:p>
            <a:fld id="{822DC16D-7BA6-C54C-A5EF-FE506FEBC1D6}" type="slidenum">
              <a:rPr lang="en-US"/>
              <a:t>23</a:t>
            </a:fld>
            <a:endParaRPr lang="en-US"/>
          </a:p>
        </p:txBody>
      </p:sp>
    </p:spTree>
    <p:extLst>
      <p:ext uri="{BB962C8B-B14F-4D97-AF65-F5344CB8AC3E}">
        <p14:creationId xmlns:p14="http://schemas.microsoft.com/office/powerpoint/2010/main" val="23051632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And the main reason why people want to use programmable substrates to gradually replace the traditional fixed ones is that the former enjoy the function flexibility which is not shared by the later one. To be specific, in the background where various AI and IoT applications appear so quickly that people have more requirements for low-level network. However, traditional fixed network substrates have fixed functionality and users cannot fundamentally change it. If the designers want to include more functions into programmable substrates, it may take several years. In addition to programmability, with the growing link speeds, there is a need to speed up the running speed in programmable substrates by using faster packet-processing code. For example, </a:t>
            </a:r>
            <a:r>
              <a:rPr lang="en-US" sz="1200" b="0" i="0" u="none" strike="noStrike" kern="1200" dirty="0" err="1">
                <a:solidFill>
                  <a:schemeClr val="tx1"/>
                </a:solidFill>
                <a:effectLst/>
                <a:latin typeface="+mn-lt"/>
                <a:ea typeface="+mn-ea"/>
                <a:cs typeface="+mn-cs"/>
              </a:rPr>
              <a:t>SmartNICs</a:t>
            </a:r>
            <a:r>
              <a:rPr lang="en-US" sz="1200" b="0" i="0" u="none" strike="noStrike" kern="1200" dirty="0">
                <a:solidFill>
                  <a:schemeClr val="tx1"/>
                </a:solidFill>
                <a:effectLst/>
                <a:latin typeface="+mn-lt"/>
                <a:ea typeface="+mn-ea"/>
                <a:cs typeface="+mn-cs"/>
              </a:rPr>
              <a:t> run at line rates of 40-100 Gbit/s. Switches run at 100Gbit/s per port, a few </a:t>
            </a:r>
            <a:r>
              <a:rPr lang="en-US" sz="1200" b="0" i="0" u="none" strike="noStrike" kern="1200" dirty="0" err="1">
                <a:solidFill>
                  <a:schemeClr val="tx1"/>
                </a:solidFill>
                <a:effectLst/>
                <a:latin typeface="+mn-lt"/>
                <a:ea typeface="+mn-ea"/>
                <a:cs typeface="+mn-cs"/>
              </a:rPr>
              <a:t>Tbit</a:t>
            </a:r>
            <a:r>
              <a:rPr lang="en-US" sz="1200" b="0" i="0" u="none" strike="noStrike" kern="1200" dirty="0">
                <a:solidFill>
                  <a:schemeClr val="tx1"/>
                </a:solidFill>
                <a:effectLst/>
                <a:latin typeface="+mn-lt"/>
                <a:ea typeface="+mn-ea"/>
                <a:cs typeface="+mn-cs"/>
              </a:rPr>
              <a:t>/s in aggregate.</a:t>
            </a:r>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So with this emphasis on using programmable substrates and writing fast packet-processing code in them, developing fast programs is really difficult. </a:t>
            </a:r>
            <a:endParaRPr lang="en-US" dirty="0"/>
          </a:p>
        </p:txBody>
      </p:sp>
      <p:sp>
        <p:nvSpPr>
          <p:cNvPr id="4" name="Slide Number Placeholder 3"/>
          <p:cNvSpPr>
            <a:spLocks noGrp="1"/>
          </p:cNvSpPr>
          <p:nvPr>
            <p:ph type="sldNum" sz="quarter" idx="5"/>
          </p:nvPr>
        </p:nvSpPr>
        <p:spPr/>
        <p:txBody>
          <a:bodyPr/>
          <a:lstStyle/>
          <a:p>
            <a:fld id="{822DC16D-7BA6-C54C-A5EF-FE506FEBC1D6}" type="slidenum">
              <a:t>24</a:t>
            </a:fld>
            <a:endParaRPr lang="en-US"/>
          </a:p>
        </p:txBody>
      </p:sp>
    </p:spTree>
    <p:extLst>
      <p:ext uri="{BB962C8B-B14F-4D97-AF65-F5344CB8AC3E}">
        <p14:creationId xmlns:p14="http://schemas.microsoft.com/office/powerpoint/2010/main" val="7043702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addition to our “own” CEGIS algorithm,</a:t>
            </a:r>
          </a:p>
          <a:p>
            <a:r>
              <a:rPr lang="en-US" dirty="0"/>
              <a:t>we want to add more constrain which not only conserves the function of Chipmunk but also</a:t>
            </a:r>
          </a:p>
          <a:p>
            <a:r>
              <a:rPr lang="en-US" dirty="0"/>
              <a:t>reduce the search space.</a:t>
            </a:r>
          </a:p>
          <a:p>
            <a:endParaRPr lang="en-US" dirty="0"/>
          </a:p>
          <a:p>
            <a:r>
              <a:rPr lang="en-US" dirty="0"/>
              <a:t>In allocation case, we found that all possible position on the LHS can be mapped to one particular </a:t>
            </a:r>
          </a:p>
          <a:p>
            <a:r>
              <a:rPr lang="en-US" dirty="0"/>
              <a:t>way in the RHS, so there must be some benefit if we choose to remove the freedom by forcing </a:t>
            </a:r>
          </a:p>
          <a:p>
            <a:r>
              <a:rPr lang="en-US" dirty="0"/>
              <a:t>packet field to specific container.</a:t>
            </a:r>
          </a:p>
        </p:txBody>
      </p:sp>
      <p:sp>
        <p:nvSpPr>
          <p:cNvPr id="4" name="Slide Number Placeholder 3"/>
          <p:cNvSpPr>
            <a:spLocks noGrp="1"/>
          </p:cNvSpPr>
          <p:nvPr>
            <p:ph type="sldNum" sz="quarter" idx="5"/>
          </p:nvPr>
        </p:nvSpPr>
        <p:spPr/>
        <p:txBody>
          <a:bodyPr/>
          <a:lstStyle/>
          <a:p>
            <a:fld id="{822DC16D-7BA6-C54C-A5EF-FE506FEBC1D6}" type="slidenum">
              <a:rPr lang="en-US"/>
              <a:t>25</a:t>
            </a:fld>
            <a:endParaRPr lang="en-US"/>
          </a:p>
        </p:txBody>
      </p:sp>
    </p:spTree>
    <p:extLst>
      <p:ext uri="{BB962C8B-B14F-4D97-AF65-F5344CB8AC3E}">
        <p14:creationId xmlns:p14="http://schemas.microsoft.com/office/powerpoint/2010/main" val="407571145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some benchmarks, there are only some of the simple operation in packet fields, so we can</a:t>
            </a:r>
          </a:p>
          <a:p>
            <a:r>
              <a:rPr lang="en-US" dirty="0"/>
              <a:t>choose simpler stateless ALU so that the total hole numbers can get slightly decreased. But there</a:t>
            </a:r>
          </a:p>
          <a:p>
            <a:r>
              <a:rPr lang="en-US" dirty="0"/>
              <a:t>are still some disadvantages if we use simplified version of stateless ALU because it may convert</a:t>
            </a:r>
          </a:p>
          <a:p>
            <a:r>
              <a:rPr lang="en-US" dirty="0"/>
              <a:t>from success to failure.</a:t>
            </a:r>
          </a:p>
          <a:p>
            <a:endParaRPr lang="en-US" dirty="0"/>
          </a:p>
          <a:p>
            <a:r>
              <a:rPr lang="en-US" dirty="0"/>
              <a:t>If permitted, we can make full use of the distributed system to run different stateless ALUs</a:t>
            </a:r>
          </a:p>
          <a:p>
            <a:r>
              <a:rPr lang="en-US" dirty="0"/>
              <a:t>In different machine and use optimal result. (fail from full stateless ALU or success from simplified stateless ALU)</a:t>
            </a:r>
          </a:p>
        </p:txBody>
      </p:sp>
      <p:sp>
        <p:nvSpPr>
          <p:cNvPr id="4" name="Slide Number Placeholder 3"/>
          <p:cNvSpPr>
            <a:spLocks noGrp="1"/>
          </p:cNvSpPr>
          <p:nvPr>
            <p:ph type="sldNum" sz="quarter" idx="5"/>
          </p:nvPr>
        </p:nvSpPr>
        <p:spPr/>
        <p:txBody>
          <a:bodyPr/>
          <a:lstStyle/>
          <a:p>
            <a:fld id="{822DC16D-7BA6-C54C-A5EF-FE506FEBC1D6}" type="slidenum">
              <a:rPr lang="en-US"/>
              <a:t>26</a:t>
            </a:fld>
            <a:endParaRPr lang="en-US"/>
          </a:p>
        </p:txBody>
      </p:sp>
    </p:spTree>
    <p:extLst>
      <p:ext uri="{BB962C8B-B14F-4D97-AF65-F5344CB8AC3E}">
        <p14:creationId xmlns:p14="http://schemas.microsoft.com/office/powerpoint/2010/main" val="68842212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22DC16D-7BA6-C54C-A5EF-FE506FEBC1D6}" type="slidenum">
              <a:rPr lang="en-US"/>
              <a:t>27</a:t>
            </a:fld>
            <a:endParaRPr lang="en-US"/>
          </a:p>
        </p:txBody>
      </p:sp>
    </p:spTree>
    <p:extLst>
      <p:ext uri="{BB962C8B-B14F-4D97-AF65-F5344CB8AC3E}">
        <p14:creationId xmlns:p14="http://schemas.microsoft.com/office/powerpoint/2010/main" val="280373371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22DC16D-7BA6-C54C-A5EF-FE506FEBC1D6}" type="slidenum">
              <a:rPr lang="en-US"/>
              <a:t>28</a:t>
            </a:fld>
            <a:endParaRPr lang="en-US"/>
          </a:p>
        </p:txBody>
      </p:sp>
    </p:spTree>
    <p:extLst>
      <p:ext uri="{BB962C8B-B14F-4D97-AF65-F5344CB8AC3E}">
        <p14:creationId xmlns:p14="http://schemas.microsoft.com/office/powerpoint/2010/main" val="262919159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Be consistent between network devices, network substrates, packet-processing devices, etc.</a:t>
            </a:r>
          </a:p>
          <a:p>
            <a:pPr marL="228600" indent="-228600">
              <a:buAutoNum type="arabicPeriod"/>
            </a:pPr>
            <a:r>
              <a:rPr lang="en-US" dirty="0"/>
              <a:t>Fast program vs. fast packet processing programs.</a:t>
            </a:r>
          </a:p>
          <a:p>
            <a:pPr marL="228600" indent="-228600">
              <a:buAutoNum type="arabicPeriod"/>
            </a:pPr>
            <a:r>
              <a:rPr lang="en-US" dirty="0"/>
              <a:t>Alignment of arrows</a:t>
            </a:r>
          </a:p>
          <a:p>
            <a:pPr marL="228600" indent="-228600">
              <a:buAutoNum type="arabicPeriod"/>
            </a:pPr>
            <a:r>
              <a:rPr lang="en-US" dirty="0"/>
              <a:t>Consistency of fonts across all slides</a:t>
            </a:r>
          </a:p>
        </p:txBody>
      </p:sp>
      <p:sp>
        <p:nvSpPr>
          <p:cNvPr id="4" name="Slide Number Placeholder 3"/>
          <p:cNvSpPr>
            <a:spLocks noGrp="1"/>
          </p:cNvSpPr>
          <p:nvPr>
            <p:ph type="sldNum" sz="quarter" idx="10"/>
          </p:nvPr>
        </p:nvSpPr>
        <p:spPr/>
        <p:txBody>
          <a:bodyPr/>
          <a:lstStyle/>
          <a:p>
            <a:fld id="{822DC16D-7BA6-C54C-A5EF-FE506FEBC1D6}" type="slidenum">
              <a:rPr lang="en-US" smtClean="0"/>
              <a:t>29</a:t>
            </a:fld>
            <a:endParaRPr lang="en-US"/>
          </a:p>
        </p:txBody>
      </p:sp>
    </p:spTree>
    <p:extLst>
      <p:ext uri="{BB962C8B-B14F-4D97-AF65-F5344CB8AC3E}">
        <p14:creationId xmlns:p14="http://schemas.microsoft.com/office/powerpoint/2010/main" val="18326969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Today, there are two main approaches to writing fast programs but each one is hard to implement.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First of all, we could handcraft the fast programs, but it requires manual optimization by experts who are familiar with each underlying hardware architecture. For example, they must be aware of the cache and memory hierarchy for CPUs; Arithmetic logic units (or ALUs) present in programmable switches; and of lookup tables for an FPGA. For example, Microsoft hired a dedicated team of hardware engineers to program its FPGA-based </a:t>
            </a:r>
            <a:r>
              <a:rPr lang="en-US" sz="1200" b="0" i="0" u="none" strike="noStrike" kern="1200" dirty="0" err="1">
                <a:solidFill>
                  <a:schemeClr val="tx1"/>
                </a:solidFill>
                <a:effectLst/>
                <a:latin typeface="+mn-lt"/>
                <a:ea typeface="+mn-ea"/>
                <a:cs typeface="+mn-cs"/>
              </a:rPr>
              <a:t>SmartNIC</a:t>
            </a:r>
            <a:r>
              <a:rPr lang="en-US" sz="1200" b="0" i="0" u="none" strike="noStrike" kern="1200" dirty="0">
                <a:solidFill>
                  <a:schemeClr val="tx1"/>
                </a:solidFill>
                <a:effectLst/>
                <a:latin typeface="+mn-lt"/>
                <a:ea typeface="+mn-ea"/>
                <a:cs typeface="+mn-cs"/>
              </a:rPr>
              <a:t>.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The second approach is to rely on the compiler itself and have the compiler do optimized code generation automatically. A </a:t>
            </a:r>
            <a:r>
              <a:rPr lang="en-US" dirty="0"/>
              <a:t>compiler will definitely alleviate the difficulties of generating such fast code</a:t>
            </a:r>
            <a:r>
              <a:rPr lang="en-US" sz="1200" b="0" i="0" u="none" strike="noStrike" kern="1200" dirty="0">
                <a:solidFill>
                  <a:schemeClr val="tx1"/>
                </a:solidFill>
                <a:effectLst/>
                <a:latin typeface="+mn-lt"/>
                <a:ea typeface="+mn-ea"/>
                <a:cs typeface="+mn-cs"/>
              </a:rPr>
              <a:t>, but building a compiler itself is arduous because it requires significant engineering efforts, which is both time-consuming and money-consuming. For instance, Intel, AMD, and ARM have large compiler teams to develop compilers for each of their architectures.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Because of the rapidly evolving nature of network hardware, and because it’s relatively more new and niche, it sometimes is hard for us to find such a team for newly emerging packet-processing hardware.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TODO: Find citations for all the images.</a:t>
            </a:r>
          </a:p>
        </p:txBody>
      </p:sp>
      <p:sp>
        <p:nvSpPr>
          <p:cNvPr id="4" name="Slide Number Placeholder 3"/>
          <p:cNvSpPr>
            <a:spLocks noGrp="1"/>
          </p:cNvSpPr>
          <p:nvPr>
            <p:ph type="sldNum" sz="quarter" idx="5"/>
          </p:nvPr>
        </p:nvSpPr>
        <p:spPr/>
        <p:txBody>
          <a:bodyPr/>
          <a:lstStyle/>
          <a:p>
            <a:fld id="{822DC16D-7BA6-C54C-A5EF-FE506FEBC1D6}" type="slidenum">
              <a:rPr lang="en-US"/>
              <a:t>3</a:t>
            </a:fld>
            <a:endParaRPr lang="en-US"/>
          </a:p>
        </p:txBody>
      </p:sp>
    </p:spTree>
    <p:extLst>
      <p:ext uri="{BB962C8B-B14F-4D97-AF65-F5344CB8AC3E}">
        <p14:creationId xmlns:p14="http://schemas.microsoft.com/office/powerpoint/2010/main" val="27358977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So in response to the above concerns, our proposal is to use the field of program synthesis to develop code generator for packet-processing code. </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At a really high level, program synthesis is the process of automatically generating a program that satisfies a given specification. A program synthesis engine takes two inputs: (1) </a:t>
            </a:r>
            <a:r>
              <a:rPr lang="en-US" altLang="zh-CN" sz="1200" b="0" i="0" u="none" strike="noStrike" kern="1200" dirty="0">
                <a:solidFill>
                  <a:schemeClr val="tx1"/>
                </a:solidFill>
                <a:effectLst/>
                <a:latin typeface="+mn-lt"/>
                <a:ea typeface="+mn-ea"/>
                <a:cs typeface="+mn-cs"/>
              </a:rPr>
              <a:t>a search space of implementation candidates and (2) a specification. Then the program synthesis engine uses an exhaustive search algorithm to find the implementation that satisfies specification.</a:t>
            </a:r>
          </a:p>
          <a:p>
            <a:pPr rtl="0"/>
            <a:endParaRPr lang="en-US" altLang="zh-CN" sz="1200" b="0" i="0" u="none" strike="noStrike" kern="1200" dirty="0">
              <a:solidFill>
                <a:schemeClr val="tx1"/>
              </a:solidFill>
              <a:effectLst/>
              <a:latin typeface="+mn-lt"/>
              <a:ea typeface="+mn-ea"/>
              <a:cs typeface="+mn-cs"/>
            </a:endParaRPr>
          </a:p>
          <a:p>
            <a:pPr rtl="0"/>
            <a:r>
              <a:rPr lang="en-US" altLang="zh-CN" sz="1200" b="0" i="0" u="none" strike="noStrike" kern="1200" dirty="0">
                <a:solidFill>
                  <a:schemeClr val="tx1"/>
                </a:solidFill>
                <a:effectLst/>
                <a:latin typeface="+mn-lt"/>
                <a:ea typeface="+mn-ea"/>
                <a:cs typeface="+mn-cs"/>
              </a:rPr>
              <a:t>In essence, our main idea is to use program synthesis as an enabling technology for rapidly building compilers for emerging packet-processing hardware.</a:t>
            </a:r>
          </a:p>
        </p:txBody>
      </p:sp>
      <p:sp>
        <p:nvSpPr>
          <p:cNvPr id="4" name="Slide Number Placeholder 3"/>
          <p:cNvSpPr>
            <a:spLocks noGrp="1"/>
          </p:cNvSpPr>
          <p:nvPr>
            <p:ph type="sldNum" sz="quarter" idx="5"/>
          </p:nvPr>
        </p:nvSpPr>
        <p:spPr/>
        <p:txBody>
          <a:bodyPr/>
          <a:lstStyle/>
          <a:p>
            <a:fld id="{822DC16D-7BA6-C54C-A5EF-FE506FEBC1D6}" type="slidenum">
              <a:rPr lang="en-US"/>
              <a:t>4</a:t>
            </a:fld>
            <a:endParaRPr lang="en-US"/>
          </a:p>
        </p:txBody>
      </p:sp>
    </p:spTree>
    <p:extLst>
      <p:ext uri="{BB962C8B-B14F-4D97-AF65-F5344CB8AC3E}">
        <p14:creationId xmlns:p14="http://schemas.microsoft.com/office/powerpoint/2010/main" val="27890770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see why synthesis might be suitable for code generation in the context of packet processing.</a:t>
            </a:r>
          </a:p>
          <a:p>
            <a:endParaRPr lang="en-US" dirty="0"/>
          </a:p>
          <a:p>
            <a:r>
              <a:rPr lang="en-US" dirty="0"/>
              <a:t>First, for fast packet processing code, there is a lot of value in finding high-quality code using the exhaustive search algorithms used by program synthesis. Now, what do we mean by high quality?</a:t>
            </a:r>
          </a:p>
          <a:p>
            <a:endParaRPr lang="en-US" dirty="0"/>
          </a:p>
          <a:p>
            <a:r>
              <a:rPr lang="en-US" dirty="0"/>
              <a:t>Here are some example metrics that we could use to define the quality of the generated code. For pipelined architectures, it could be the latency consumed by packets as they go through the pipeline. For processor architectures, such as network processors, it could be the throughput that can be achieved by a certain packet-processing program. Finally, again for a pipelined architecture, we might be interested in minimizing the memory consumption of the program.</a:t>
            </a:r>
          </a:p>
          <a:p>
            <a:endParaRPr lang="en-US" dirty="0"/>
          </a:p>
          <a:p>
            <a:r>
              <a:rPr lang="en-US" dirty="0"/>
              <a:t>In such cases, we believe that synthesis may be able to discover high-quality assembly implementations of packet-processing programs with lower engineering effort relative to handcrafted compiler rules for translating programs into machine code.</a:t>
            </a:r>
          </a:p>
        </p:txBody>
      </p:sp>
      <p:sp>
        <p:nvSpPr>
          <p:cNvPr id="4" name="Slide Number Placeholder 3"/>
          <p:cNvSpPr>
            <a:spLocks noGrp="1"/>
          </p:cNvSpPr>
          <p:nvPr>
            <p:ph type="sldNum" sz="quarter" idx="5"/>
          </p:nvPr>
        </p:nvSpPr>
        <p:spPr/>
        <p:txBody>
          <a:bodyPr/>
          <a:lstStyle/>
          <a:p>
            <a:fld id="{822DC16D-7BA6-C54C-A5EF-FE506FEBC1D6}" type="slidenum">
              <a:rPr lang="en-US" smtClean="0"/>
              <a:t>5</a:t>
            </a:fld>
            <a:endParaRPr lang="en-US"/>
          </a:p>
        </p:txBody>
      </p:sp>
    </p:spTree>
    <p:extLst>
      <p:ext uri="{BB962C8B-B14F-4D97-AF65-F5344CB8AC3E}">
        <p14:creationId xmlns:p14="http://schemas.microsoft.com/office/powerpoint/2010/main" val="27845886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program synthesis problems face a key challenge: they can be very time consuming to solve because the search space of implementation candidates can be made very large and a correct implementation that satisfies the spec could be hiding in a small area of the search space. This is similar to find a needle out of an ocean. However, it is still meaningful to use it for packet processing mainly because of two reasons.</a:t>
            </a:r>
          </a:p>
          <a:p>
            <a:endParaRPr lang="en-US" dirty="0"/>
          </a:p>
          <a:p>
            <a:r>
              <a:rPr lang="en-US" dirty="0"/>
              <a:t>First, we can leverage domain structure that is unique to packet processing.  For instance, most fast packet-processing programs are naturally small and simple. As an example, if you look at a congestion control scheme like RCP or an AQM scheme like BLUE, it’s only a few lines of pseudocode. Similarly, if you look at a packet-processing language like P4, there are no pointers or loops. Also, packet-processing </a:t>
            </a:r>
            <a:r>
              <a:rPr lang="en-US" sz="1200" dirty="0"/>
              <a:t>programs don’t change that often, so long synthesis times are not as much of a concern</a:t>
            </a:r>
            <a:r>
              <a:rPr lang="zh-CN" altLang="en-US" sz="1200" dirty="0"/>
              <a:t> </a:t>
            </a:r>
            <a:r>
              <a:rPr lang="en-US" altLang="zh-CN" sz="1200" dirty="0"/>
              <a:t>because usually the frequency of code generation is low.</a:t>
            </a:r>
          </a:p>
          <a:p>
            <a:endParaRPr lang="en-US" dirty="0"/>
          </a:p>
          <a:p>
            <a:r>
              <a:rPr lang="en-US" dirty="0"/>
              <a:t>The second reason has to do with improvements in program synthesis technology over the last 15 years. Currently, there are several mature open-source synthesis tools such as SKETCH, Rosette, and Prose, and promising real-world applications of synthesis. It is also an active area of research among the programming languages and formal verification community.</a:t>
            </a:r>
            <a:r>
              <a:rPr lang="en-US" sz="1200" b="0" i="0" u="none" strike="noStrike" kern="1200" dirty="0">
                <a:solidFill>
                  <a:schemeClr val="tx1"/>
                </a:solidFill>
                <a:effectLst/>
                <a:latin typeface="+mn-lt"/>
                <a:ea typeface="+mn-ea"/>
                <a:cs typeface="+mn-cs"/>
              </a:rPr>
              <a:t> Since 2014 there has also been a yearly program synthesis competition comparing different algorithms for program synthesis. </a:t>
            </a:r>
            <a:r>
              <a:rPr lang="en-US" sz="1200" dirty="0"/>
              <a:t>So every year, we could get more program synthesis tools through this competition.</a:t>
            </a:r>
          </a:p>
        </p:txBody>
      </p:sp>
      <p:sp>
        <p:nvSpPr>
          <p:cNvPr id="4" name="Slide Number Placeholder 3"/>
          <p:cNvSpPr>
            <a:spLocks noGrp="1"/>
          </p:cNvSpPr>
          <p:nvPr>
            <p:ph type="sldNum" sz="quarter" idx="5"/>
          </p:nvPr>
        </p:nvSpPr>
        <p:spPr/>
        <p:txBody>
          <a:bodyPr/>
          <a:lstStyle/>
          <a:p>
            <a:fld id="{822DC16D-7BA6-C54C-A5EF-FE506FEBC1D6}" type="slidenum">
              <a:rPr lang="en-US"/>
              <a:t>6</a:t>
            </a:fld>
            <a:endParaRPr lang="en-US"/>
          </a:p>
        </p:txBody>
      </p:sp>
    </p:spTree>
    <p:extLst>
      <p:ext uri="{BB962C8B-B14F-4D97-AF65-F5344CB8AC3E}">
        <p14:creationId xmlns:p14="http://schemas.microsoft.com/office/powerpoint/2010/main" val="25578362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Now, before I talk about applying program synthesis to generating fast packet-processing code, I’ll give you a brief tutorial on program synthesis. The program synthesis tool we used is SKETCH.</a:t>
            </a:r>
          </a:p>
          <a:p>
            <a:pPr rtl="0"/>
            <a:endParaRPr lang="en-US" b="0" dirty="0">
              <a:effectLst/>
            </a:endParaRPr>
          </a:p>
          <a:p>
            <a:pPr rtl="0"/>
            <a:r>
              <a:rPr lang="en-US" sz="1200" b="0" i="0" u="none" strike="noStrike" kern="1200" dirty="0">
                <a:solidFill>
                  <a:schemeClr val="tx1"/>
                </a:solidFill>
                <a:effectLst/>
                <a:latin typeface="+mn-lt"/>
                <a:ea typeface="+mn-ea"/>
                <a:cs typeface="+mn-cs"/>
              </a:rPr>
              <a:t>SKETCH takes two programs as inputs: one is the specification and the other one is partial program containing holes that represent unknown values. The goal is to find a hole assignment which guarantees that the specification program and the partial program are semantically equivalent. SKETCH here will either find a hole assignment to make partial program become a full one if there is any feasible solutions or return infeasible if no possible hole assignment can satisfy semantic equivalence.</a:t>
            </a:r>
            <a:endParaRPr lang="en-US" b="0" dirty="0">
              <a:effectLst/>
            </a:endParaRPr>
          </a:p>
          <a:p>
            <a:pPr rtl="0"/>
            <a:br>
              <a:rPr lang="en-US" b="0" dirty="0">
                <a:effectLst/>
              </a:rPr>
            </a:br>
            <a:r>
              <a:rPr lang="en-US" sz="1200" b="0" i="0" u="none" strike="noStrike" kern="1200" dirty="0">
                <a:solidFill>
                  <a:schemeClr val="tx1"/>
                </a:solidFill>
                <a:effectLst/>
                <a:latin typeface="+mn-lt"/>
                <a:ea typeface="+mn-ea"/>
                <a:cs typeface="+mn-cs"/>
              </a:rPr>
              <a:t>For a concrete example, the specification is a function that adds its input to itself three times.  Here is an partial program that we can supply to SKETCH.  Here ?? represents an unknown constant called a hole. Now, SKETCH can find a hole assignment for this partial program and complete the program by setting the hole to 3. On the other hand, if we consider this other partial program, SKETCH cannot find a hole assignment for the second partial program and will say that it is infeasible.</a:t>
            </a:r>
            <a:endParaRPr lang="en-US" b="0" dirty="0">
              <a:effectLst/>
            </a:endParaRPr>
          </a:p>
          <a:p>
            <a:endParaRPr lang="en-US" dirty="0"/>
          </a:p>
          <a:p>
            <a:pPr rtl="0"/>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822DC16D-7BA6-C54C-A5EF-FE506FEBC1D6}" type="slidenum">
              <a:rPr lang="en-US"/>
              <a:t>7</a:t>
            </a:fld>
            <a:endParaRPr lang="en-US"/>
          </a:p>
        </p:txBody>
      </p:sp>
    </p:spTree>
    <p:extLst>
      <p:ext uri="{BB962C8B-B14F-4D97-AF65-F5344CB8AC3E}">
        <p14:creationId xmlns:p14="http://schemas.microsoft.com/office/powerpoint/2010/main" val="25998919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how do we use SKETCH for code generation?</a:t>
            </a:r>
          </a:p>
          <a:p>
            <a:endParaRPr lang="en-US" dirty="0"/>
          </a:p>
          <a:p>
            <a:r>
              <a:rPr lang="en-US" dirty="0"/>
              <a:t>Let’s consider a scenario, where we have a programmer who writes the packet-processing program and a compiler developer who is responsible for developing the compiler. Then, the programmer’s packet-processing program becomes the specification for SKETCH. The compiler developer writes a partial program that represents </a:t>
            </a:r>
            <a:r>
              <a:rPr lang="en-US" sz="1200" b="0" i="0" u="none" strike="noStrike" kern="1200" dirty="0">
                <a:solidFill>
                  <a:schemeClr val="tx1"/>
                </a:solidFill>
                <a:effectLst/>
                <a:latin typeface="+mn-lt"/>
                <a:ea typeface="+mn-ea"/>
                <a:cs typeface="+mn-cs"/>
              </a:rPr>
              <a:t>the search space of legal machine code implementations for any packet-processing program. In particular, the compiler developer uses holes to represent any degree of freedom that the programmable hardware provides, e.g., assembly opcodes or choice of immediate operands.</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Then, this partial program and the specification are fed into the the SKETCH program synthesis engine, which forms the core of the compiler. The compiler then outputs whether the program could be completed by SKETCH or not---or whether it is infeasible. If the partial program can actually be completed by SKETCH, we can use the completed program to derive the low-level machine code for the packet-processing hardware.</a:t>
            </a:r>
          </a:p>
          <a:p>
            <a:endParaRPr lang="en-US" dirty="0"/>
          </a:p>
        </p:txBody>
      </p:sp>
      <p:sp>
        <p:nvSpPr>
          <p:cNvPr id="4" name="Slide Number Placeholder 3"/>
          <p:cNvSpPr>
            <a:spLocks noGrp="1"/>
          </p:cNvSpPr>
          <p:nvPr>
            <p:ph type="sldNum" sz="quarter" idx="10"/>
          </p:nvPr>
        </p:nvSpPr>
        <p:spPr/>
        <p:txBody>
          <a:bodyPr/>
          <a:lstStyle/>
          <a:p>
            <a:fld id="{822DC16D-7BA6-C54C-A5EF-FE506FEBC1D6}" type="slidenum">
              <a:rPr lang="en-US" smtClean="0"/>
              <a:t>8</a:t>
            </a:fld>
            <a:endParaRPr lang="en-US"/>
          </a:p>
        </p:txBody>
      </p:sp>
    </p:spTree>
    <p:extLst>
      <p:ext uri="{BB962C8B-B14F-4D97-AF65-F5344CB8AC3E}">
        <p14:creationId xmlns:p14="http://schemas.microsoft.com/office/powerpoint/2010/main" val="14113185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I’ll next talk about a specific implementation of this idea in the context of our Chipmunk compiler for generating code for a simulator of programmable switch hardware. Our specification in this context is a program that is expressed as a packet transaction in the Domino programming language. We picked Domino because it has a relatively high-level programming model with transactional semantics; what this means is that as far as the programmer is concerned, packets execute from start to finish in the programmer’s packet-processing code as though there were no other packets in the system. The programmer can use state variables like count to represent persistent switch state and packet fields such as </a:t>
            </a:r>
            <a:r>
              <a:rPr lang="en-US" dirty="0" err="1"/>
              <a:t>pkt.sample</a:t>
            </a:r>
            <a:r>
              <a:rPr lang="en-US" dirty="0"/>
              <a:t> to represent fields in packet headers. For instance, in the program shown here, the programmer wants to count from 0 through 10 and sample every 11</a:t>
            </a:r>
            <a:r>
              <a:rPr lang="en-US" baseline="30000" dirty="0"/>
              <a:t>th</a:t>
            </a:r>
            <a:r>
              <a:rPr lang="en-US" dirty="0"/>
              <a:t> packet.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 about our partial program?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&gt;&gt;&gt; Resume here.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our Chipmunk project, we will use developer’s program as the specification, use partial program to represent the structure of the substrate and use holes to represent large but finite number of low-level hardware configurations and then use program synthesis to test its feasibility.</a:t>
            </a:r>
          </a:p>
          <a:p>
            <a:endParaRPr lang="en-US" dirty="0"/>
          </a:p>
          <a:p>
            <a:r>
              <a:rPr lang="en-US" dirty="0"/>
              <a:t>All our benchmarks are borrowed from Domino. Just as the program shown here, each program has</a:t>
            </a:r>
          </a:p>
          <a:p>
            <a:r>
              <a:rPr lang="en-US" dirty="0"/>
              <a:t>both state variables and packet field. We will modify the stateful variables in Stateful ALU while change</a:t>
            </a:r>
          </a:p>
          <a:p>
            <a:r>
              <a:rPr lang="en-US" dirty="0"/>
              <a:t>the value of packet field in stateless ALU.</a:t>
            </a:r>
          </a:p>
          <a:p>
            <a:endParaRPr lang="en-US" dirty="0"/>
          </a:p>
          <a:p>
            <a:r>
              <a:rPr lang="en-US" dirty="0"/>
              <a:t>The simulator model extends RMT with stateful computation, aiming at abstracting out a switch computation</a:t>
            </a:r>
          </a:p>
          <a:p>
            <a:r>
              <a:rPr lang="en-US" dirty="0"/>
              <a:t>Into a 2D grid of ALUs. The x axis represents pipeline stages (or we can call it depth) and the y axis represents</a:t>
            </a:r>
          </a:p>
          <a:p>
            <a:r>
              <a:rPr lang="en-US" dirty="0"/>
              <a:t>Parallel ALUs within a particular stage (or we can call it width). All packet fields values are stored in PHV (packet header vectors)</a:t>
            </a:r>
          </a:p>
          <a:p>
            <a:r>
              <a:rPr lang="en-US" dirty="0"/>
              <a:t>and all ALUs’ computations are atomic so that the next packet arriving at that ALU a clock cycle later will see the updated value.</a:t>
            </a:r>
          </a:p>
          <a:p>
            <a:endParaRPr lang="en-US" dirty="0"/>
          </a:p>
          <a:p>
            <a:r>
              <a:rPr lang="en-US" dirty="0"/>
              <a:t>Mention that transactions have transactional semantics.</a:t>
            </a:r>
          </a:p>
          <a:p>
            <a:endParaRPr lang="en-US" dirty="0"/>
          </a:p>
          <a:p>
            <a:r>
              <a:rPr lang="en-US" b="1" dirty="0"/>
              <a:t>Add the animation and introduce Domino</a:t>
            </a:r>
          </a:p>
        </p:txBody>
      </p:sp>
      <p:sp>
        <p:nvSpPr>
          <p:cNvPr id="4" name="Slide Number Placeholder 3"/>
          <p:cNvSpPr>
            <a:spLocks noGrp="1"/>
          </p:cNvSpPr>
          <p:nvPr>
            <p:ph type="sldNum" sz="quarter" idx="10"/>
          </p:nvPr>
        </p:nvSpPr>
        <p:spPr/>
        <p:txBody>
          <a:bodyPr/>
          <a:lstStyle/>
          <a:p>
            <a:fld id="{45871415-7FA1-2E40-A21E-DEAF2F6A29FA}" type="slidenum">
              <a:rPr lang="en-US" smtClean="0"/>
              <a:t>9</a:t>
            </a:fld>
            <a:endParaRPr lang="en-US"/>
          </a:p>
        </p:txBody>
      </p:sp>
    </p:spTree>
    <p:extLst>
      <p:ext uri="{BB962C8B-B14F-4D97-AF65-F5344CB8AC3E}">
        <p14:creationId xmlns:p14="http://schemas.microsoft.com/office/powerpoint/2010/main" val="8983998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214088-92CA-3A40-8035-5DCF95C9382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5D18936-BAA0-E646-9DC3-E392B988A34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8D84657-B3CA-3849-9C26-F6B06F490D43}"/>
              </a:ext>
            </a:extLst>
          </p:cNvPr>
          <p:cNvSpPr>
            <a:spLocks noGrp="1"/>
          </p:cNvSpPr>
          <p:nvPr>
            <p:ph type="dt" sz="half" idx="10"/>
          </p:nvPr>
        </p:nvSpPr>
        <p:spPr/>
        <p:txBody>
          <a:bodyPr/>
          <a:lstStyle/>
          <a:p>
            <a:fld id="{0A57F018-826C-CE4C-A706-F4FED366862D}" type="datetimeFigureOut">
              <a:t>11/11/19</a:t>
            </a:fld>
            <a:endParaRPr lang="en-US"/>
          </a:p>
        </p:txBody>
      </p:sp>
      <p:sp>
        <p:nvSpPr>
          <p:cNvPr id="5" name="Footer Placeholder 4">
            <a:extLst>
              <a:ext uri="{FF2B5EF4-FFF2-40B4-BE49-F238E27FC236}">
                <a16:creationId xmlns:a16="http://schemas.microsoft.com/office/drawing/2014/main" id="{D9DB59E3-AD4D-9947-8F31-487C51A02D1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36E627-DE85-5C42-9236-0C0603E6269F}"/>
              </a:ext>
            </a:extLst>
          </p:cNvPr>
          <p:cNvSpPr>
            <a:spLocks noGrp="1"/>
          </p:cNvSpPr>
          <p:nvPr>
            <p:ph type="sldNum" sz="quarter" idx="12"/>
          </p:nvPr>
        </p:nvSpPr>
        <p:spPr/>
        <p:txBody>
          <a:bodyPr/>
          <a:lstStyle/>
          <a:p>
            <a:fld id="{6080C4D2-E4DF-A040-A3CE-E54BD73E5D61}" type="slidenum">
              <a:t>‹#›</a:t>
            </a:fld>
            <a:endParaRPr lang="en-US"/>
          </a:p>
        </p:txBody>
      </p:sp>
    </p:spTree>
    <p:extLst>
      <p:ext uri="{BB962C8B-B14F-4D97-AF65-F5344CB8AC3E}">
        <p14:creationId xmlns:p14="http://schemas.microsoft.com/office/powerpoint/2010/main" val="42330313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27D29C-150E-B142-8D48-3E9A8B947F9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C7ECBF3-B4A8-2244-AF26-AA4F6B7A7A3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6E5B63-ACD0-5246-A37D-187ADE7654F5}"/>
              </a:ext>
            </a:extLst>
          </p:cNvPr>
          <p:cNvSpPr>
            <a:spLocks noGrp="1"/>
          </p:cNvSpPr>
          <p:nvPr>
            <p:ph type="dt" sz="half" idx="10"/>
          </p:nvPr>
        </p:nvSpPr>
        <p:spPr/>
        <p:txBody>
          <a:bodyPr/>
          <a:lstStyle/>
          <a:p>
            <a:fld id="{0A57F018-826C-CE4C-A706-F4FED366862D}" type="datetimeFigureOut">
              <a:t>11/11/19</a:t>
            </a:fld>
            <a:endParaRPr lang="en-US"/>
          </a:p>
        </p:txBody>
      </p:sp>
      <p:sp>
        <p:nvSpPr>
          <p:cNvPr id="5" name="Footer Placeholder 4">
            <a:extLst>
              <a:ext uri="{FF2B5EF4-FFF2-40B4-BE49-F238E27FC236}">
                <a16:creationId xmlns:a16="http://schemas.microsoft.com/office/drawing/2014/main" id="{4139EDFF-45E5-A843-AB47-35F2BC521D7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85453A1-7A3E-234F-871E-0A582530CBD3}"/>
              </a:ext>
            </a:extLst>
          </p:cNvPr>
          <p:cNvSpPr>
            <a:spLocks noGrp="1"/>
          </p:cNvSpPr>
          <p:nvPr>
            <p:ph type="sldNum" sz="quarter" idx="12"/>
          </p:nvPr>
        </p:nvSpPr>
        <p:spPr/>
        <p:txBody>
          <a:bodyPr/>
          <a:lstStyle/>
          <a:p>
            <a:fld id="{6080C4D2-E4DF-A040-A3CE-E54BD73E5D61}" type="slidenum">
              <a:t>‹#›</a:t>
            </a:fld>
            <a:endParaRPr lang="en-US"/>
          </a:p>
        </p:txBody>
      </p:sp>
    </p:spTree>
    <p:extLst>
      <p:ext uri="{BB962C8B-B14F-4D97-AF65-F5344CB8AC3E}">
        <p14:creationId xmlns:p14="http://schemas.microsoft.com/office/powerpoint/2010/main" val="12312333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2BB3BA8-8921-5C4A-9C71-D3D0FC1BD85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76FB987-78F8-BB45-AB3F-74A5598B41F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4316935-0CBF-DA4C-B7C7-D868509C61A6}"/>
              </a:ext>
            </a:extLst>
          </p:cNvPr>
          <p:cNvSpPr>
            <a:spLocks noGrp="1"/>
          </p:cNvSpPr>
          <p:nvPr>
            <p:ph type="dt" sz="half" idx="10"/>
          </p:nvPr>
        </p:nvSpPr>
        <p:spPr/>
        <p:txBody>
          <a:bodyPr/>
          <a:lstStyle/>
          <a:p>
            <a:fld id="{0A57F018-826C-CE4C-A706-F4FED366862D}" type="datetimeFigureOut">
              <a:t>11/11/19</a:t>
            </a:fld>
            <a:endParaRPr lang="en-US"/>
          </a:p>
        </p:txBody>
      </p:sp>
      <p:sp>
        <p:nvSpPr>
          <p:cNvPr id="5" name="Footer Placeholder 4">
            <a:extLst>
              <a:ext uri="{FF2B5EF4-FFF2-40B4-BE49-F238E27FC236}">
                <a16:creationId xmlns:a16="http://schemas.microsoft.com/office/drawing/2014/main" id="{DF938EDA-B21C-734A-90C7-657CE9BC309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7875360-966A-304D-860F-B04DB69E898E}"/>
              </a:ext>
            </a:extLst>
          </p:cNvPr>
          <p:cNvSpPr>
            <a:spLocks noGrp="1"/>
          </p:cNvSpPr>
          <p:nvPr>
            <p:ph type="sldNum" sz="quarter" idx="12"/>
          </p:nvPr>
        </p:nvSpPr>
        <p:spPr/>
        <p:txBody>
          <a:bodyPr/>
          <a:lstStyle/>
          <a:p>
            <a:fld id="{6080C4D2-E4DF-A040-A3CE-E54BD73E5D61}" type="slidenum">
              <a:t>‹#›</a:t>
            </a:fld>
            <a:endParaRPr lang="en-US"/>
          </a:p>
        </p:txBody>
      </p:sp>
    </p:spTree>
    <p:extLst>
      <p:ext uri="{BB962C8B-B14F-4D97-AF65-F5344CB8AC3E}">
        <p14:creationId xmlns:p14="http://schemas.microsoft.com/office/powerpoint/2010/main" val="21463156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C362B-A56B-D345-9CE0-5872C20687A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0731AE1-0FBA-5A45-BFE7-765EA81A715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9DD50A0-C12B-B84B-9E7E-F02DE1866AF5}"/>
              </a:ext>
            </a:extLst>
          </p:cNvPr>
          <p:cNvSpPr>
            <a:spLocks noGrp="1"/>
          </p:cNvSpPr>
          <p:nvPr>
            <p:ph type="dt" sz="half" idx="10"/>
          </p:nvPr>
        </p:nvSpPr>
        <p:spPr/>
        <p:txBody>
          <a:bodyPr/>
          <a:lstStyle/>
          <a:p>
            <a:fld id="{0A57F018-826C-CE4C-A706-F4FED366862D}" type="datetimeFigureOut">
              <a:t>11/11/19</a:t>
            </a:fld>
            <a:endParaRPr lang="en-US"/>
          </a:p>
        </p:txBody>
      </p:sp>
      <p:sp>
        <p:nvSpPr>
          <p:cNvPr id="5" name="Footer Placeholder 4">
            <a:extLst>
              <a:ext uri="{FF2B5EF4-FFF2-40B4-BE49-F238E27FC236}">
                <a16:creationId xmlns:a16="http://schemas.microsoft.com/office/drawing/2014/main" id="{A7E4B27E-26FF-1B41-90D4-A0B498ECEAB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ED8F278-54EF-8940-BFC8-B78F041F16C9}"/>
              </a:ext>
            </a:extLst>
          </p:cNvPr>
          <p:cNvSpPr>
            <a:spLocks noGrp="1"/>
          </p:cNvSpPr>
          <p:nvPr>
            <p:ph type="sldNum" sz="quarter" idx="12"/>
          </p:nvPr>
        </p:nvSpPr>
        <p:spPr/>
        <p:txBody>
          <a:bodyPr/>
          <a:lstStyle/>
          <a:p>
            <a:fld id="{6080C4D2-E4DF-A040-A3CE-E54BD73E5D61}" type="slidenum">
              <a:t>‹#›</a:t>
            </a:fld>
            <a:endParaRPr lang="en-US"/>
          </a:p>
        </p:txBody>
      </p:sp>
    </p:spTree>
    <p:extLst>
      <p:ext uri="{BB962C8B-B14F-4D97-AF65-F5344CB8AC3E}">
        <p14:creationId xmlns:p14="http://schemas.microsoft.com/office/powerpoint/2010/main" val="35396349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E97938-A390-8A48-87D3-D3E6C906C69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E751E06-1464-4141-B863-810928D985A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CEB115C-5B8C-4445-AFD6-2A1F951155BF}"/>
              </a:ext>
            </a:extLst>
          </p:cNvPr>
          <p:cNvSpPr>
            <a:spLocks noGrp="1"/>
          </p:cNvSpPr>
          <p:nvPr>
            <p:ph type="dt" sz="half" idx="10"/>
          </p:nvPr>
        </p:nvSpPr>
        <p:spPr/>
        <p:txBody>
          <a:bodyPr/>
          <a:lstStyle/>
          <a:p>
            <a:fld id="{0A57F018-826C-CE4C-A706-F4FED366862D}" type="datetimeFigureOut">
              <a:t>11/11/19</a:t>
            </a:fld>
            <a:endParaRPr lang="en-US"/>
          </a:p>
        </p:txBody>
      </p:sp>
      <p:sp>
        <p:nvSpPr>
          <p:cNvPr id="5" name="Footer Placeholder 4">
            <a:extLst>
              <a:ext uri="{FF2B5EF4-FFF2-40B4-BE49-F238E27FC236}">
                <a16:creationId xmlns:a16="http://schemas.microsoft.com/office/drawing/2014/main" id="{9C8B525B-1A56-BD4B-BD09-CF116F69E53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30EFC78-EAAC-3045-AA8A-0A48F6E2542F}"/>
              </a:ext>
            </a:extLst>
          </p:cNvPr>
          <p:cNvSpPr>
            <a:spLocks noGrp="1"/>
          </p:cNvSpPr>
          <p:nvPr>
            <p:ph type="sldNum" sz="quarter" idx="12"/>
          </p:nvPr>
        </p:nvSpPr>
        <p:spPr/>
        <p:txBody>
          <a:bodyPr/>
          <a:lstStyle/>
          <a:p>
            <a:fld id="{6080C4D2-E4DF-A040-A3CE-E54BD73E5D61}" type="slidenum">
              <a:t>‹#›</a:t>
            </a:fld>
            <a:endParaRPr lang="en-US"/>
          </a:p>
        </p:txBody>
      </p:sp>
    </p:spTree>
    <p:extLst>
      <p:ext uri="{BB962C8B-B14F-4D97-AF65-F5344CB8AC3E}">
        <p14:creationId xmlns:p14="http://schemas.microsoft.com/office/powerpoint/2010/main" val="22665432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DB87CB-745D-854A-8B54-9DCD22C6EDB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023415C-0E33-F04A-B4D7-E40C63E9870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75D5863-5668-454B-B47D-7DFFC31F3F4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E18DED7-264F-144C-B30F-A25513B9A4BE}"/>
              </a:ext>
            </a:extLst>
          </p:cNvPr>
          <p:cNvSpPr>
            <a:spLocks noGrp="1"/>
          </p:cNvSpPr>
          <p:nvPr>
            <p:ph type="dt" sz="half" idx="10"/>
          </p:nvPr>
        </p:nvSpPr>
        <p:spPr/>
        <p:txBody>
          <a:bodyPr/>
          <a:lstStyle/>
          <a:p>
            <a:fld id="{0A57F018-826C-CE4C-A706-F4FED366862D}" type="datetimeFigureOut">
              <a:t>11/11/19</a:t>
            </a:fld>
            <a:endParaRPr lang="en-US"/>
          </a:p>
        </p:txBody>
      </p:sp>
      <p:sp>
        <p:nvSpPr>
          <p:cNvPr id="6" name="Footer Placeholder 5">
            <a:extLst>
              <a:ext uri="{FF2B5EF4-FFF2-40B4-BE49-F238E27FC236}">
                <a16:creationId xmlns:a16="http://schemas.microsoft.com/office/drawing/2014/main" id="{AEA26326-2FCA-A149-AA14-35F04F40186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B939A01-C053-2C4A-B16D-2AE378E7789D}"/>
              </a:ext>
            </a:extLst>
          </p:cNvPr>
          <p:cNvSpPr>
            <a:spLocks noGrp="1"/>
          </p:cNvSpPr>
          <p:nvPr>
            <p:ph type="sldNum" sz="quarter" idx="12"/>
          </p:nvPr>
        </p:nvSpPr>
        <p:spPr/>
        <p:txBody>
          <a:bodyPr/>
          <a:lstStyle/>
          <a:p>
            <a:fld id="{6080C4D2-E4DF-A040-A3CE-E54BD73E5D61}" type="slidenum">
              <a:t>‹#›</a:t>
            </a:fld>
            <a:endParaRPr lang="en-US"/>
          </a:p>
        </p:txBody>
      </p:sp>
    </p:spTree>
    <p:extLst>
      <p:ext uri="{BB962C8B-B14F-4D97-AF65-F5344CB8AC3E}">
        <p14:creationId xmlns:p14="http://schemas.microsoft.com/office/powerpoint/2010/main" val="29663859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516F4F-36E6-1B4A-BB5C-86FF008B5A7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796F6D0-2834-FE4E-BCDE-18AF18EB88D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AB00D90-57D2-7F4A-A265-A962B1B4F07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6CB5D12-DEC0-7F45-86A0-8BB11BFDD4B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3B2D35E-4658-5C42-8524-D070AB6C0CA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E26D431-78D8-3047-AB9B-758F54817306}"/>
              </a:ext>
            </a:extLst>
          </p:cNvPr>
          <p:cNvSpPr>
            <a:spLocks noGrp="1"/>
          </p:cNvSpPr>
          <p:nvPr>
            <p:ph type="dt" sz="half" idx="10"/>
          </p:nvPr>
        </p:nvSpPr>
        <p:spPr/>
        <p:txBody>
          <a:bodyPr/>
          <a:lstStyle/>
          <a:p>
            <a:fld id="{0A57F018-826C-CE4C-A706-F4FED366862D}" type="datetimeFigureOut">
              <a:t>11/11/19</a:t>
            </a:fld>
            <a:endParaRPr lang="en-US"/>
          </a:p>
        </p:txBody>
      </p:sp>
      <p:sp>
        <p:nvSpPr>
          <p:cNvPr id="8" name="Footer Placeholder 7">
            <a:extLst>
              <a:ext uri="{FF2B5EF4-FFF2-40B4-BE49-F238E27FC236}">
                <a16:creationId xmlns:a16="http://schemas.microsoft.com/office/drawing/2014/main" id="{34D0E331-D1D2-3B4D-8763-B91B3DEDE15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DB6CEF5-7F41-7240-9C65-419462B4DDD1}"/>
              </a:ext>
            </a:extLst>
          </p:cNvPr>
          <p:cNvSpPr>
            <a:spLocks noGrp="1"/>
          </p:cNvSpPr>
          <p:nvPr>
            <p:ph type="sldNum" sz="quarter" idx="12"/>
          </p:nvPr>
        </p:nvSpPr>
        <p:spPr/>
        <p:txBody>
          <a:bodyPr/>
          <a:lstStyle/>
          <a:p>
            <a:fld id="{6080C4D2-E4DF-A040-A3CE-E54BD73E5D61}" type="slidenum">
              <a:t>‹#›</a:t>
            </a:fld>
            <a:endParaRPr lang="en-US"/>
          </a:p>
        </p:txBody>
      </p:sp>
    </p:spTree>
    <p:extLst>
      <p:ext uri="{BB962C8B-B14F-4D97-AF65-F5344CB8AC3E}">
        <p14:creationId xmlns:p14="http://schemas.microsoft.com/office/powerpoint/2010/main" val="39124725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FEAF92-8E91-EB45-902A-68405B940DD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DE64E37-EB83-9943-A20C-BEE17BCE2295}"/>
              </a:ext>
            </a:extLst>
          </p:cNvPr>
          <p:cNvSpPr>
            <a:spLocks noGrp="1"/>
          </p:cNvSpPr>
          <p:nvPr>
            <p:ph type="dt" sz="half" idx="10"/>
          </p:nvPr>
        </p:nvSpPr>
        <p:spPr/>
        <p:txBody>
          <a:bodyPr/>
          <a:lstStyle/>
          <a:p>
            <a:fld id="{0A57F018-826C-CE4C-A706-F4FED366862D}" type="datetimeFigureOut">
              <a:t>11/11/19</a:t>
            </a:fld>
            <a:endParaRPr lang="en-US"/>
          </a:p>
        </p:txBody>
      </p:sp>
      <p:sp>
        <p:nvSpPr>
          <p:cNvPr id="4" name="Footer Placeholder 3">
            <a:extLst>
              <a:ext uri="{FF2B5EF4-FFF2-40B4-BE49-F238E27FC236}">
                <a16:creationId xmlns:a16="http://schemas.microsoft.com/office/drawing/2014/main" id="{72D84E2C-9148-0A41-85FD-C255FB4D7E1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6C49671-6430-C849-AA1B-C1D2AFE686FA}"/>
              </a:ext>
            </a:extLst>
          </p:cNvPr>
          <p:cNvSpPr>
            <a:spLocks noGrp="1"/>
          </p:cNvSpPr>
          <p:nvPr>
            <p:ph type="sldNum" sz="quarter" idx="12"/>
          </p:nvPr>
        </p:nvSpPr>
        <p:spPr/>
        <p:txBody>
          <a:bodyPr/>
          <a:lstStyle/>
          <a:p>
            <a:fld id="{6080C4D2-E4DF-A040-A3CE-E54BD73E5D61}" type="slidenum">
              <a:t>‹#›</a:t>
            </a:fld>
            <a:endParaRPr lang="en-US"/>
          </a:p>
        </p:txBody>
      </p:sp>
    </p:spTree>
    <p:extLst>
      <p:ext uri="{BB962C8B-B14F-4D97-AF65-F5344CB8AC3E}">
        <p14:creationId xmlns:p14="http://schemas.microsoft.com/office/powerpoint/2010/main" val="42725117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318A6D7-85C3-4148-8E6C-4DAF88537EB4}"/>
              </a:ext>
            </a:extLst>
          </p:cNvPr>
          <p:cNvSpPr>
            <a:spLocks noGrp="1"/>
          </p:cNvSpPr>
          <p:nvPr>
            <p:ph type="dt" sz="half" idx="10"/>
          </p:nvPr>
        </p:nvSpPr>
        <p:spPr/>
        <p:txBody>
          <a:bodyPr/>
          <a:lstStyle/>
          <a:p>
            <a:fld id="{0A57F018-826C-CE4C-A706-F4FED366862D}" type="datetimeFigureOut">
              <a:t>11/11/19</a:t>
            </a:fld>
            <a:endParaRPr lang="en-US"/>
          </a:p>
        </p:txBody>
      </p:sp>
      <p:sp>
        <p:nvSpPr>
          <p:cNvPr id="3" name="Footer Placeholder 2">
            <a:extLst>
              <a:ext uri="{FF2B5EF4-FFF2-40B4-BE49-F238E27FC236}">
                <a16:creationId xmlns:a16="http://schemas.microsoft.com/office/drawing/2014/main" id="{E6F1C0E0-1D79-E340-BE4E-42FDF77AE12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A66A531-4807-FA46-A0F9-6B55CE1186A8}"/>
              </a:ext>
            </a:extLst>
          </p:cNvPr>
          <p:cNvSpPr>
            <a:spLocks noGrp="1"/>
          </p:cNvSpPr>
          <p:nvPr>
            <p:ph type="sldNum" sz="quarter" idx="12"/>
          </p:nvPr>
        </p:nvSpPr>
        <p:spPr/>
        <p:txBody>
          <a:bodyPr/>
          <a:lstStyle/>
          <a:p>
            <a:fld id="{6080C4D2-E4DF-A040-A3CE-E54BD73E5D61}" type="slidenum">
              <a:t>‹#›</a:t>
            </a:fld>
            <a:endParaRPr lang="en-US"/>
          </a:p>
        </p:txBody>
      </p:sp>
    </p:spTree>
    <p:extLst>
      <p:ext uri="{BB962C8B-B14F-4D97-AF65-F5344CB8AC3E}">
        <p14:creationId xmlns:p14="http://schemas.microsoft.com/office/powerpoint/2010/main" val="5836077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BF3231-6C68-CB46-B251-85C23A1699C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4E0F532-6984-F54E-AEA9-C18D980FF40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33BBAC7-0A35-F64C-9C7A-5DFC320B395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010341A-A9FE-7940-A548-A71CDA25FD52}"/>
              </a:ext>
            </a:extLst>
          </p:cNvPr>
          <p:cNvSpPr>
            <a:spLocks noGrp="1"/>
          </p:cNvSpPr>
          <p:nvPr>
            <p:ph type="dt" sz="half" idx="10"/>
          </p:nvPr>
        </p:nvSpPr>
        <p:spPr/>
        <p:txBody>
          <a:bodyPr/>
          <a:lstStyle/>
          <a:p>
            <a:fld id="{0A57F018-826C-CE4C-A706-F4FED366862D}" type="datetimeFigureOut">
              <a:t>11/11/19</a:t>
            </a:fld>
            <a:endParaRPr lang="en-US"/>
          </a:p>
        </p:txBody>
      </p:sp>
      <p:sp>
        <p:nvSpPr>
          <p:cNvPr id="6" name="Footer Placeholder 5">
            <a:extLst>
              <a:ext uri="{FF2B5EF4-FFF2-40B4-BE49-F238E27FC236}">
                <a16:creationId xmlns:a16="http://schemas.microsoft.com/office/drawing/2014/main" id="{DF898B02-029E-A44F-BC1C-85A1F4358B2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76ED491-A352-6F40-A50D-E7B2A2C8BAA9}"/>
              </a:ext>
            </a:extLst>
          </p:cNvPr>
          <p:cNvSpPr>
            <a:spLocks noGrp="1"/>
          </p:cNvSpPr>
          <p:nvPr>
            <p:ph type="sldNum" sz="quarter" idx="12"/>
          </p:nvPr>
        </p:nvSpPr>
        <p:spPr/>
        <p:txBody>
          <a:bodyPr/>
          <a:lstStyle/>
          <a:p>
            <a:fld id="{6080C4D2-E4DF-A040-A3CE-E54BD73E5D61}" type="slidenum">
              <a:t>‹#›</a:t>
            </a:fld>
            <a:endParaRPr lang="en-US"/>
          </a:p>
        </p:txBody>
      </p:sp>
    </p:spTree>
    <p:extLst>
      <p:ext uri="{BB962C8B-B14F-4D97-AF65-F5344CB8AC3E}">
        <p14:creationId xmlns:p14="http://schemas.microsoft.com/office/powerpoint/2010/main" val="2949860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96CEE1-AA3A-EC48-B298-A1191557DFF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3FD8D22-354A-B942-BB1A-E53D3FE182F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29A6F50-7D06-E743-BAB0-67C816F20AE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8A0C402-1737-FF45-BABA-AED936E44BE0}"/>
              </a:ext>
            </a:extLst>
          </p:cNvPr>
          <p:cNvSpPr>
            <a:spLocks noGrp="1"/>
          </p:cNvSpPr>
          <p:nvPr>
            <p:ph type="dt" sz="half" idx="10"/>
          </p:nvPr>
        </p:nvSpPr>
        <p:spPr/>
        <p:txBody>
          <a:bodyPr/>
          <a:lstStyle/>
          <a:p>
            <a:fld id="{0A57F018-826C-CE4C-A706-F4FED366862D}" type="datetimeFigureOut">
              <a:t>11/11/19</a:t>
            </a:fld>
            <a:endParaRPr lang="en-US"/>
          </a:p>
        </p:txBody>
      </p:sp>
      <p:sp>
        <p:nvSpPr>
          <p:cNvPr id="6" name="Footer Placeholder 5">
            <a:extLst>
              <a:ext uri="{FF2B5EF4-FFF2-40B4-BE49-F238E27FC236}">
                <a16:creationId xmlns:a16="http://schemas.microsoft.com/office/drawing/2014/main" id="{FE8A0105-0A59-814B-931E-9C2F21A836E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750F1F1-3B49-BE43-8D9C-4ED69EFA5F62}"/>
              </a:ext>
            </a:extLst>
          </p:cNvPr>
          <p:cNvSpPr>
            <a:spLocks noGrp="1"/>
          </p:cNvSpPr>
          <p:nvPr>
            <p:ph type="sldNum" sz="quarter" idx="12"/>
          </p:nvPr>
        </p:nvSpPr>
        <p:spPr/>
        <p:txBody>
          <a:bodyPr/>
          <a:lstStyle/>
          <a:p>
            <a:fld id="{6080C4D2-E4DF-A040-A3CE-E54BD73E5D61}" type="slidenum">
              <a:t>‹#›</a:t>
            </a:fld>
            <a:endParaRPr lang="en-US"/>
          </a:p>
        </p:txBody>
      </p:sp>
    </p:spTree>
    <p:extLst>
      <p:ext uri="{BB962C8B-B14F-4D97-AF65-F5344CB8AC3E}">
        <p14:creationId xmlns:p14="http://schemas.microsoft.com/office/powerpoint/2010/main" val="3279259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B36ADB1-0645-DD48-B230-E7B939C5A56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B3D6593-6DF7-2141-AD02-FC99742B0F3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31DECA7-9A02-6246-8A89-54969C9FDFF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A57F018-826C-CE4C-A706-F4FED366862D}" type="datetimeFigureOut">
              <a:t>11/11/19</a:t>
            </a:fld>
            <a:endParaRPr lang="en-US"/>
          </a:p>
        </p:txBody>
      </p:sp>
      <p:sp>
        <p:nvSpPr>
          <p:cNvPr id="5" name="Footer Placeholder 4">
            <a:extLst>
              <a:ext uri="{FF2B5EF4-FFF2-40B4-BE49-F238E27FC236}">
                <a16:creationId xmlns:a16="http://schemas.microsoft.com/office/drawing/2014/main" id="{E58CAE71-339E-B84E-9485-2F946443CD5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5395B3C-A036-8B47-9C4C-0F24A817E30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080C4D2-E4DF-A040-A3CE-E54BD73E5D61}" type="slidenum">
              <a:t>‹#›</a:t>
            </a:fld>
            <a:endParaRPr lang="en-US"/>
          </a:p>
        </p:txBody>
      </p:sp>
    </p:spTree>
    <p:extLst>
      <p:ext uri="{BB962C8B-B14F-4D97-AF65-F5344CB8AC3E}">
        <p14:creationId xmlns:p14="http://schemas.microsoft.com/office/powerpoint/2010/main" val="11142708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tiff"/></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3.emf"/></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15.tiff"/><Relationship Id="rId5" Type="http://schemas.openxmlformats.org/officeDocument/2006/relationships/image" Target="../media/image14.tiff"/><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5.tiff"/><Relationship Id="rId4" Type="http://schemas.openxmlformats.org/officeDocument/2006/relationships/image" Target="../media/image4.tiff"/></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21.xml"/><Relationship Id="rId1" Type="http://schemas.openxmlformats.org/officeDocument/2006/relationships/slideLayout" Target="../slideLayouts/slideLayout1.xml"/><Relationship Id="rId5" Type="http://schemas.openxmlformats.org/officeDocument/2006/relationships/image" Target="../media/image15.tiff"/><Relationship Id="rId4" Type="http://schemas.openxmlformats.org/officeDocument/2006/relationships/image" Target="../media/image14.tiff"/></Relationships>
</file>

<file path=ppt/slides/_rels/slide24.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8.tiff"/><Relationship Id="rId4" Type="http://schemas.openxmlformats.org/officeDocument/2006/relationships/image" Target="../media/image7.tiff"/></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1.jpe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56FA64-129B-6B43-BECF-C150AD913248}"/>
              </a:ext>
            </a:extLst>
          </p:cNvPr>
          <p:cNvSpPr>
            <a:spLocks noGrp="1"/>
          </p:cNvSpPr>
          <p:nvPr>
            <p:ph type="ctrTitle"/>
          </p:nvPr>
        </p:nvSpPr>
        <p:spPr/>
        <p:txBody>
          <a:bodyPr>
            <a:normAutofit/>
          </a:bodyPr>
          <a:lstStyle/>
          <a:p>
            <a:r>
              <a:rPr lang="en-US" sz="5400" dirty="0">
                <a:solidFill>
                  <a:srgbClr val="0000FF"/>
                </a:solidFill>
                <a:latin typeface="Calibri"/>
              </a:rPr>
              <a:t>Autogenerating fast packet-processing code using program synthesis</a:t>
            </a:r>
          </a:p>
        </p:txBody>
      </p:sp>
      <p:sp>
        <p:nvSpPr>
          <p:cNvPr id="4" name="Subtitle 6">
            <a:extLst>
              <a:ext uri="{FF2B5EF4-FFF2-40B4-BE49-F238E27FC236}">
                <a16:creationId xmlns:a16="http://schemas.microsoft.com/office/drawing/2014/main" id="{B2A92C3F-EF5C-E249-9222-3D10A7065041}"/>
              </a:ext>
            </a:extLst>
          </p:cNvPr>
          <p:cNvSpPr txBox="1">
            <a:spLocks/>
          </p:cNvSpPr>
          <p:nvPr/>
        </p:nvSpPr>
        <p:spPr>
          <a:xfrm>
            <a:off x="2695140" y="3922287"/>
            <a:ext cx="7381188" cy="1655762"/>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800" b="1" dirty="0"/>
              <a:t>Xiangyu Gao</a:t>
            </a:r>
            <a:r>
              <a:rPr lang="en-US" sz="2800" dirty="0"/>
              <a:t>, </a:t>
            </a:r>
            <a:r>
              <a:rPr lang="en-US" sz="2800" dirty="0" err="1"/>
              <a:t>Taegyun Kim</a:t>
            </a:r>
            <a:r>
              <a:rPr lang="en-US" sz="2800" dirty="0"/>
              <a:t>, </a:t>
            </a:r>
            <a:r>
              <a:rPr lang="en-US" sz="2800" dirty="0" err="1"/>
              <a:t>Aatish Kishan Varma</a:t>
            </a:r>
            <a:r>
              <a:rPr lang="en-US" sz="2800" dirty="0"/>
              <a:t>, </a:t>
            </a:r>
            <a:r>
              <a:rPr lang="en-US" sz="2800" dirty="0" err="1"/>
              <a:t>Anirudh Sivaraman</a:t>
            </a:r>
            <a:r>
              <a:rPr lang="en-US" sz="2800" dirty="0"/>
              <a:t>, Srinivas Narayana</a:t>
            </a:r>
          </a:p>
        </p:txBody>
      </p:sp>
      <p:pic>
        <p:nvPicPr>
          <p:cNvPr id="3" name="Picture 2">
            <a:extLst>
              <a:ext uri="{FF2B5EF4-FFF2-40B4-BE49-F238E27FC236}">
                <a16:creationId xmlns:a16="http://schemas.microsoft.com/office/drawing/2014/main" id="{DC7A688C-31E8-274C-B702-A1F6BE8AF868}"/>
              </a:ext>
            </a:extLst>
          </p:cNvPr>
          <p:cNvPicPr>
            <a:picLocks noChangeAspect="1"/>
          </p:cNvPicPr>
          <p:nvPr/>
        </p:nvPicPr>
        <p:blipFill>
          <a:blip r:embed="rId3"/>
          <a:stretch>
            <a:fillRect/>
          </a:stretch>
        </p:blipFill>
        <p:spPr>
          <a:xfrm>
            <a:off x="2695139" y="5047248"/>
            <a:ext cx="2711067" cy="1001916"/>
          </a:xfrm>
          <a:prstGeom prst="rect">
            <a:avLst/>
          </a:prstGeom>
        </p:spPr>
      </p:pic>
      <p:pic>
        <p:nvPicPr>
          <p:cNvPr id="6" name="Picture 5">
            <a:extLst>
              <a:ext uri="{FF2B5EF4-FFF2-40B4-BE49-F238E27FC236}">
                <a16:creationId xmlns:a16="http://schemas.microsoft.com/office/drawing/2014/main" id="{0C8A75FE-3B03-1048-A19A-1FE2CFE32EDA}"/>
              </a:ext>
            </a:extLst>
          </p:cNvPr>
          <p:cNvPicPr>
            <a:picLocks noChangeAspect="1"/>
          </p:cNvPicPr>
          <p:nvPr/>
        </p:nvPicPr>
        <p:blipFill>
          <a:blip r:embed="rId4"/>
          <a:stretch>
            <a:fillRect/>
          </a:stretch>
        </p:blipFill>
        <p:spPr>
          <a:xfrm>
            <a:off x="6095999" y="5102094"/>
            <a:ext cx="3290537" cy="883570"/>
          </a:xfrm>
          <a:prstGeom prst="rect">
            <a:avLst/>
          </a:prstGeom>
        </p:spPr>
      </p:pic>
    </p:spTree>
    <p:extLst>
      <p:ext uri="{BB962C8B-B14F-4D97-AF65-F5344CB8AC3E}">
        <p14:creationId xmlns:p14="http://schemas.microsoft.com/office/powerpoint/2010/main" val="8360952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2DDE54-C36F-4149-AE83-42746D97AA74}"/>
              </a:ext>
            </a:extLst>
          </p:cNvPr>
          <p:cNvSpPr>
            <a:spLocks noGrp="1"/>
          </p:cNvSpPr>
          <p:nvPr>
            <p:ph type="title"/>
          </p:nvPr>
        </p:nvSpPr>
        <p:spPr/>
        <p:txBody>
          <a:bodyPr>
            <a:normAutofit/>
          </a:bodyPr>
          <a:lstStyle/>
          <a:p>
            <a:r>
              <a:rPr lang="en-US" sz="3800" dirty="0">
                <a:solidFill>
                  <a:srgbClr val="0000FF"/>
                </a:solidFill>
                <a:latin typeface="Calibri"/>
              </a:rPr>
              <a:t>Hardware configurations as SKETCH holes</a:t>
            </a:r>
          </a:p>
        </p:txBody>
      </p:sp>
      <p:sp>
        <p:nvSpPr>
          <p:cNvPr id="5" name="Rounded Rectangle 4">
            <a:extLst>
              <a:ext uri="{FF2B5EF4-FFF2-40B4-BE49-F238E27FC236}">
                <a16:creationId xmlns:a16="http://schemas.microsoft.com/office/drawing/2014/main" id="{B2175D55-D661-D44B-9E34-F023F146F60B}"/>
              </a:ext>
            </a:extLst>
          </p:cNvPr>
          <p:cNvSpPr/>
          <p:nvPr/>
        </p:nvSpPr>
        <p:spPr>
          <a:xfrm>
            <a:off x="1009213" y="1941894"/>
            <a:ext cx="1218458" cy="1600751"/>
          </a:xfrm>
          <a:prstGeom prst="round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t" anchorCtr="0" forceAA="0" compatLnSpc="1">
            <a:prstTxWarp prst="textNoShape">
              <a:avLst/>
            </a:prstTxWarp>
            <a:noAutofit/>
          </a:bodyPr>
          <a:lstStyle/>
          <a:p>
            <a:pPr algn="ctr"/>
            <a:endParaRPr lang="en-US" sz="1455" dirty="0">
              <a:solidFill>
                <a:schemeClr val="tx1"/>
              </a:solidFill>
            </a:endParaRPr>
          </a:p>
        </p:txBody>
      </p:sp>
      <p:cxnSp>
        <p:nvCxnSpPr>
          <p:cNvPr id="6" name="Straight Connector 5">
            <a:extLst>
              <a:ext uri="{FF2B5EF4-FFF2-40B4-BE49-F238E27FC236}">
                <a16:creationId xmlns:a16="http://schemas.microsoft.com/office/drawing/2014/main" id="{68EB6099-C998-8C4B-B148-32AD5D6036CA}"/>
              </a:ext>
            </a:extLst>
          </p:cNvPr>
          <p:cNvCxnSpPr>
            <a:cxnSpLocks/>
            <a:stCxn id="5" idx="1"/>
            <a:endCxn id="5" idx="3"/>
          </p:cNvCxnSpPr>
          <p:nvPr/>
        </p:nvCxnSpPr>
        <p:spPr>
          <a:xfrm>
            <a:off x="1009213" y="2742270"/>
            <a:ext cx="1218458" cy="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Rounded Rectangle 6">
            <a:extLst>
              <a:ext uri="{FF2B5EF4-FFF2-40B4-BE49-F238E27FC236}">
                <a16:creationId xmlns:a16="http://schemas.microsoft.com/office/drawing/2014/main" id="{09F457B6-677C-FE43-B5AD-9F75F4A03629}"/>
              </a:ext>
            </a:extLst>
          </p:cNvPr>
          <p:cNvSpPr/>
          <p:nvPr/>
        </p:nvSpPr>
        <p:spPr>
          <a:xfrm>
            <a:off x="2832554" y="3383668"/>
            <a:ext cx="1672959" cy="745711"/>
          </a:xfrm>
          <a:prstGeom prst="roundRect">
            <a:avLst/>
          </a:prstGeom>
          <a:noFill/>
          <a:ln w="635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t" anchorCtr="0" forceAA="0" compatLnSpc="1">
            <a:prstTxWarp prst="textNoShape">
              <a:avLst/>
            </a:prstTxWarp>
            <a:noAutofit/>
          </a:bodyPr>
          <a:lstStyle/>
          <a:p>
            <a:pPr algn="ctr"/>
            <a:r>
              <a:rPr lang="en-US" sz="1455" dirty="0">
                <a:solidFill>
                  <a:schemeClr val="tx1"/>
                </a:solidFill>
              </a:rPr>
              <a:t>Stateful ALU</a:t>
            </a:r>
          </a:p>
        </p:txBody>
      </p:sp>
      <p:sp>
        <p:nvSpPr>
          <p:cNvPr id="8" name="Rounded Rectangle 7">
            <a:extLst>
              <a:ext uri="{FF2B5EF4-FFF2-40B4-BE49-F238E27FC236}">
                <a16:creationId xmlns:a16="http://schemas.microsoft.com/office/drawing/2014/main" id="{0A73EEC3-5244-E44F-AA1C-D4233A55BF6E}"/>
              </a:ext>
            </a:extLst>
          </p:cNvPr>
          <p:cNvSpPr/>
          <p:nvPr/>
        </p:nvSpPr>
        <p:spPr>
          <a:xfrm>
            <a:off x="3203002" y="3720043"/>
            <a:ext cx="1110397" cy="38350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ctr" anchorCtr="0" forceAA="0" compatLnSpc="1">
            <a:prstTxWarp prst="textNoShape">
              <a:avLst/>
            </a:prstTxWarp>
            <a:noAutofit/>
          </a:bodyPr>
          <a:lstStyle/>
          <a:p>
            <a:pPr algn="ctr"/>
            <a:r>
              <a:rPr lang="en-US" sz="1091" dirty="0"/>
              <a:t>State storage</a:t>
            </a:r>
          </a:p>
        </p:txBody>
      </p:sp>
      <p:sp>
        <p:nvSpPr>
          <p:cNvPr id="9" name="TextBox 8">
            <a:extLst>
              <a:ext uri="{FF2B5EF4-FFF2-40B4-BE49-F238E27FC236}">
                <a16:creationId xmlns:a16="http://schemas.microsoft.com/office/drawing/2014/main" id="{E27E9DAE-1A9B-B64C-B9A0-F392DE4D7C5E}"/>
              </a:ext>
            </a:extLst>
          </p:cNvPr>
          <p:cNvSpPr txBox="1"/>
          <p:nvPr/>
        </p:nvSpPr>
        <p:spPr>
          <a:xfrm>
            <a:off x="1384356" y="3533147"/>
            <a:ext cx="714364" cy="316240"/>
          </a:xfrm>
          <a:prstGeom prst="rect">
            <a:avLst/>
          </a:prstGeom>
          <a:noFill/>
        </p:spPr>
        <p:txBody>
          <a:bodyPr wrap="square" rtlCol="0">
            <a:spAutoFit/>
          </a:bodyPr>
          <a:lstStyle/>
          <a:p>
            <a:r>
              <a:rPr lang="en-US" sz="1455" dirty="0"/>
              <a:t>PHV</a:t>
            </a:r>
          </a:p>
        </p:txBody>
      </p:sp>
      <p:sp>
        <p:nvSpPr>
          <p:cNvPr id="10" name="TextBox 9">
            <a:extLst>
              <a:ext uri="{FF2B5EF4-FFF2-40B4-BE49-F238E27FC236}">
                <a16:creationId xmlns:a16="http://schemas.microsoft.com/office/drawing/2014/main" id="{DDDA5F77-552F-A043-AD16-90B9306057E3}"/>
              </a:ext>
            </a:extLst>
          </p:cNvPr>
          <p:cNvSpPr txBox="1"/>
          <p:nvPr/>
        </p:nvSpPr>
        <p:spPr>
          <a:xfrm>
            <a:off x="2075794" y="1601317"/>
            <a:ext cx="832591" cy="540148"/>
          </a:xfrm>
          <a:prstGeom prst="rect">
            <a:avLst/>
          </a:prstGeom>
          <a:noFill/>
        </p:spPr>
        <p:txBody>
          <a:bodyPr wrap="square" rtlCol="0">
            <a:spAutoFit/>
          </a:bodyPr>
          <a:lstStyle/>
          <a:p>
            <a:pPr algn="ctr"/>
            <a:r>
              <a:rPr lang="en-US" sz="1455" dirty="0"/>
              <a:t>Input</a:t>
            </a:r>
          </a:p>
          <a:p>
            <a:pPr algn="ctr"/>
            <a:r>
              <a:rPr lang="en-US" sz="1455" dirty="0"/>
              <a:t>Mux</a:t>
            </a:r>
          </a:p>
        </p:txBody>
      </p:sp>
      <p:sp>
        <p:nvSpPr>
          <p:cNvPr id="11" name="Rounded Rectangle 10">
            <a:extLst>
              <a:ext uri="{FF2B5EF4-FFF2-40B4-BE49-F238E27FC236}">
                <a16:creationId xmlns:a16="http://schemas.microsoft.com/office/drawing/2014/main" id="{29DCC957-DC17-404F-B5BC-98ADC95B2A14}"/>
              </a:ext>
            </a:extLst>
          </p:cNvPr>
          <p:cNvSpPr/>
          <p:nvPr/>
        </p:nvSpPr>
        <p:spPr>
          <a:xfrm>
            <a:off x="811022" y="1512540"/>
            <a:ext cx="10515600" cy="3493145"/>
          </a:xfrm>
          <a:prstGeom prst="roundRect">
            <a:avLst>
              <a:gd name="adj" fmla="val 4096"/>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a:p>
        </p:txBody>
      </p:sp>
      <p:sp>
        <p:nvSpPr>
          <p:cNvPr id="13" name="TextBox 12">
            <a:extLst>
              <a:ext uri="{FF2B5EF4-FFF2-40B4-BE49-F238E27FC236}">
                <a16:creationId xmlns:a16="http://schemas.microsoft.com/office/drawing/2014/main" id="{3CBEF5E2-B8AF-2349-AF0A-1FF83CF4A3C2}"/>
              </a:ext>
            </a:extLst>
          </p:cNvPr>
          <p:cNvSpPr txBox="1"/>
          <p:nvPr/>
        </p:nvSpPr>
        <p:spPr>
          <a:xfrm>
            <a:off x="975784" y="2156735"/>
            <a:ext cx="1325724" cy="540148"/>
          </a:xfrm>
          <a:prstGeom prst="rect">
            <a:avLst/>
          </a:prstGeom>
          <a:noFill/>
        </p:spPr>
        <p:txBody>
          <a:bodyPr wrap="square" rtlCol="0">
            <a:spAutoFit/>
          </a:bodyPr>
          <a:lstStyle/>
          <a:p>
            <a:pPr algn="ctr"/>
            <a:r>
              <a:rPr lang="en-US" sz="1455" dirty="0"/>
              <a:t>PHV</a:t>
            </a:r>
          </a:p>
          <a:p>
            <a:pPr algn="ctr"/>
            <a:r>
              <a:rPr lang="en-US" sz="1455" dirty="0"/>
              <a:t>Container</a:t>
            </a:r>
          </a:p>
        </p:txBody>
      </p:sp>
      <p:sp>
        <p:nvSpPr>
          <p:cNvPr id="14" name="Rounded Rectangle 13">
            <a:extLst>
              <a:ext uri="{FF2B5EF4-FFF2-40B4-BE49-F238E27FC236}">
                <a16:creationId xmlns:a16="http://schemas.microsoft.com/office/drawing/2014/main" id="{542D494F-98A5-274C-8D43-97058B5F8DB8}"/>
              </a:ext>
            </a:extLst>
          </p:cNvPr>
          <p:cNvSpPr/>
          <p:nvPr/>
        </p:nvSpPr>
        <p:spPr>
          <a:xfrm>
            <a:off x="2847932" y="2789422"/>
            <a:ext cx="1657487" cy="463026"/>
          </a:xfrm>
          <a:prstGeom prst="round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ctr" anchorCtr="0" forceAA="0" compatLnSpc="1">
            <a:prstTxWarp prst="textNoShape">
              <a:avLst/>
            </a:prstTxWarp>
            <a:noAutofit/>
          </a:bodyPr>
          <a:lstStyle/>
          <a:p>
            <a:pPr algn="ctr"/>
            <a:r>
              <a:rPr lang="en-US" sz="1455" dirty="0">
                <a:solidFill>
                  <a:schemeClr val="tx1"/>
                </a:solidFill>
              </a:rPr>
              <a:t>Stateless</a:t>
            </a:r>
            <a:r>
              <a:rPr lang="ko-KR" altLang="en-US" sz="1455" dirty="0">
                <a:solidFill>
                  <a:schemeClr val="tx1"/>
                </a:solidFill>
              </a:rPr>
              <a:t> </a:t>
            </a:r>
            <a:r>
              <a:rPr lang="en-US" sz="1455" dirty="0">
                <a:solidFill>
                  <a:schemeClr val="tx1"/>
                </a:solidFill>
              </a:rPr>
              <a:t>ALU</a:t>
            </a:r>
          </a:p>
        </p:txBody>
      </p:sp>
      <p:sp>
        <p:nvSpPr>
          <p:cNvPr id="15" name="Rounded Rectangle 14">
            <a:extLst>
              <a:ext uri="{FF2B5EF4-FFF2-40B4-BE49-F238E27FC236}">
                <a16:creationId xmlns:a16="http://schemas.microsoft.com/office/drawing/2014/main" id="{739989D3-56FE-6940-A1FF-26BCE72E4FA4}"/>
              </a:ext>
            </a:extLst>
          </p:cNvPr>
          <p:cNvSpPr/>
          <p:nvPr/>
        </p:nvSpPr>
        <p:spPr>
          <a:xfrm>
            <a:off x="2855759" y="2092778"/>
            <a:ext cx="1657487" cy="463026"/>
          </a:xfrm>
          <a:prstGeom prst="round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ctr" anchorCtr="0" forceAA="0" compatLnSpc="1">
            <a:prstTxWarp prst="textNoShape">
              <a:avLst/>
            </a:prstTxWarp>
            <a:noAutofit/>
          </a:bodyPr>
          <a:lstStyle/>
          <a:p>
            <a:pPr algn="ctr"/>
            <a:r>
              <a:rPr lang="en-US" sz="1455" dirty="0">
                <a:solidFill>
                  <a:schemeClr val="tx1"/>
                </a:solidFill>
              </a:rPr>
              <a:t>Stateless</a:t>
            </a:r>
            <a:r>
              <a:rPr lang="ko-KR" altLang="en-US" sz="1455" dirty="0">
                <a:solidFill>
                  <a:schemeClr val="tx1"/>
                </a:solidFill>
              </a:rPr>
              <a:t> </a:t>
            </a:r>
            <a:r>
              <a:rPr lang="en-US" sz="1455" dirty="0">
                <a:solidFill>
                  <a:schemeClr val="tx1"/>
                </a:solidFill>
              </a:rPr>
              <a:t>ALU</a:t>
            </a:r>
          </a:p>
        </p:txBody>
      </p:sp>
      <p:sp>
        <p:nvSpPr>
          <p:cNvPr id="24" name="Rounded Rectangle 23">
            <a:extLst>
              <a:ext uri="{FF2B5EF4-FFF2-40B4-BE49-F238E27FC236}">
                <a16:creationId xmlns:a16="http://schemas.microsoft.com/office/drawing/2014/main" id="{C814A909-B17F-5D42-835C-FBF9624DDBEA}"/>
              </a:ext>
            </a:extLst>
          </p:cNvPr>
          <p:cNvSpPr/>
          <p:nvPr/>
        </p:nvSpPr>
        <p:spPr>
          <a:xfrm>
            <a:off x="9546174" y="1938764"/>
            <a:ext cx="1218458" cy="1600751"/>
          </a:xfrm>
          <a:prstGeom prst="round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t" anchorCtr="0" forceAA="0" compatLnSpc="1">
            <a:prstTxWarp prst="textNoShape">
              <a:avLst/>
            </a:prstTxWarp>
            <a:noAutofit/>
          </a:bodyPr>
          <a:lstStyle/>
          <a:p>
            <a:pPr algn="ctr"/>
            <a:endParaRPr lang="en-US" sz="1455" dirty="0">
              <a:solidFill>
                <a:schemeClr val="tx1"/>
              </a:solidFill>
            </a:endParaRPr>
          </a:p>
        </p:txBody>
      </p:sp>
      <p:sp>
        <p:nvSpPr>
          <p:cNvPr id="25" name="TextBox 24">
            <a:extLst>
              <a:ext uri="{FF2B5EF4-FFF2-40B4-BE49-F238E27FC236}">
                <a16:creationId xmlns:a16="http://schemas.microsoft.com/office/drawing/2014/main" id="{A89B88CA-D00A-6344-B59A-6A6C4EDD51A1}"/>
              </a:ext>
            </a:extLst>
          </p:cNvPr>
          <p:cNvSpPr txBox="1"/>
          <p:nvPr/>
        </p:nvSpPr>
        <p:spPr>
          <a:xfrm>
            <a:off x="9916679" y="3552197"/>
            <a:ext cx="714364" cy="316240"/>
          </a:xfrm>
          <a:prstGeom prst="rect">
            <a:avLst/>
          </a:prstGeom>
          <a:noFill/>
        </p:spPr>
        <p:txBody>
          <a:bodyPr wrap="square" rtlCol="0">
            <a:spAutoFit/>
          </a:bodyPr>
          <a:lstStyle/>
          <a:p>
            <a:r>
              <a:rPr lang="en-US" sz="1455" dirty="0"/>
              <a:t>PHV</a:t>
            </a:r>
          </a:p>
        </p:txBody>
      </p:sp>
      <p:sp>
        <p:nvSpPr>
          <p:cNvPr id="26" name="TextBox 25">
            <a:extLst>
              <a:ext uri="{FF2B5EF4-FFF2-40B4-BE49-F238E27FC236}">
                <a16:creationId xmlns:a16="http://schemas.microsoft.com/office/drawing/2014/main" id="{28A2055B-17FD-8A4D-A788-7DF5947D835B}"/>
              </a:ext>
            </a:extLst>
          </p:cNvPr>
          <p:cNvSpPr txBox="1"/>
          <p:nvPr/>
        </p:nvSpPr>
        <p:spPr>
          <a:xfrm>
            <a:off x="9484298" y="2181785"/>
            <a:ext cx="1325724" cy="540148"/>
          </a:xfrm>
          <a:prstGeom prst="rect">
            <a:avLst/>
          </a:prstGeom>
          <a:noFill/>
        </p:spPr>
        <p:txBody>
          <a:bodyPr wrap="square" rtlCol="0">
            <a:spAutoFit/>
          </a:bodyPr>
          <a:lstStyle/>
          <a:p>
            <a:pPr algn="ctr"/>
            <a:r>
              <a:rPr lang="en-US" sz="1455" dirty="0"/>
              <a:t>PHV</a:t>
            </a:r>
          </a:p>
          <a:p>
            <a:pPr algn="ctr"/>
            <a:r>
              <a:rPr lang="en-US" sz="1455" dirty="0"/>
              <a:t>Container</a:t>
            </a:r>
          </a:p>
        </p:txBody>
      </p:sp>
      <p:cxnSp>
        <p:nvCxnSpPr>
          <p:cNvPr id="27" name="Straight Connector 26">
            <a:extLst>
              <a:ext uri="{FF2B5EF4-FFF2-40B4-BE49-F238E27FC236}">
                <a16:creationId xmlns:a16="http://schemas.microsoft.com/office/drawing/2014/main" id="{5B8C35F0-1FD3-7B40-AECB-98390EB58D51}"/>
              </a:ext>
            </a:extLst>
          </p:cNvPr>
          <p:cNvCxnSpPr>
            <a:cxnSpLocks/>
          </p:cNvCxnSpPr>
          <p:nvPr/>
        </p:nvCxnSpPr>
        <p:spPr>
          <a:xfrm>
            <a:off x="9555567" y="2821205"/>
            <a:ext cx="1218458" cy="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Rounded Rectangle 27">
            <a:extLst>
              <a:ext uri="{FF2B5EF4-FFF2-40B4-BE49-F238E27FC236}">
                <a16:creationId xmlns:a16="http://schemas.microsoft.com/office/drawing/2014/main" id="{1E89A808-5B0B-2E4E-BE00-D0A7709C3A88}"/>
              </a:ext>
            </a:extLst>
          </p:cNvPr>
          <p:cNvSpPr/>
          <p:nvPr/>
        </p:nvSpPr>
        <p:spPr>
          <a:xfrm>
            <a:off x="2830988" y="4211575"/>
            <a:ext cx="1672959" cy="745711"/>
          </a:xfrm>
          <a:prstGeom prst="roundRect">
            <a:avLst/>
          </a:prstGeom>
          <a:noFill/>
          <a:ln w="635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t" anchorCtr="0" forceAA="0" compatLnSpc="1">
            <a:prstTxWarp prst="textNoShape">
              <a:avLst/>
            </a:prstTxWarp>
            <a:noAutofit/>
          </a:bodyPr>
          <a:lstStyle/>
          <a:p>
            <a:pPr algn="ctr"/>
            <a:r>
              <a:rPr lang="en-US" sz="1455" dirty="0">
                <a:solidFill>
                  <a:schemeClr val="tx1"/>
                </a:solidFill>
              </a:rPr>
              <a:t>Stateful ALU</a:t>
            </a:r>
          </a:p>
        </p:txBody>
      </p:sp>
      <p:sp>
        <p:nvSpPr>
          <p:cNvPr id="29" name="Rounded Rectangle 28">
            <a:extLst>
              <a:ext uri="{FF2B5EF4-FFF2-40B4-BE49-F238E27FC236}">
                <a16:creationId xmlns:a16="http://schemas.microsoft.com/office/drawing/2014/main" id="{3C1C1633-A40F-AD46-9F85-2791A6C6E028}"/>
              </a:ext>
            </a:extLst>
          </p:cNvPr>
          <p:cNvSpPr/>
          <p:nvPr/>
        </p:nvSpPr>
        <p:spPr>
          <a:xfrm>
            <a:off x="3222052" y="4508261"/>
            <a:ext cx="1110397" cy="38350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ctr" anchorCtr="0" forceAA="0" compatLnSpc="1">
            <a:prstTxWarp prst="textNoShape">
              <a:avLst/>
            </a:prstTxWarp>
            <a:noAutofit/>
          </a:bodyPr>
          <a:lstStyle/>
          <a:p>
            <a:pPr algn="ctr"/>
            <a:r>
              <a:rPr lang="en-US" sz="1091" dirty="0"/>
              <a:t>State storage</a:t>
            </a:r>
          </a:p>
        </p:txBody>
      </p:sp>
      <p:grpSp>
        <p:nvGrpSpPr>
          <p:cNvPr id="78" name="Group 77">
            <a:extLst>
              <a:ext uri="{FF2B5EF4-FFF2-40B4-BE49-F238E27FC236}">
                <a16:creationId xmlns:a16="http://schemas.microsoft.com/office/drawing/2014/main" id="{B44D51EF-4CBF-CF41-92D5-6DCCBE67FFF6}"/>
              </a:ext>
            </a:extLst>
          </p:cNvPr>
          <p:cNvGrpSpPr/>
          <p:nvPr/>
        </p:nvGrpSpPr>
        <p:grpSpPr>
          <a:xfrm>
            <a:off x="7137831" y="2157757"/>
            <a:ext cx="1682256" cy="2788569"/>
            <a:chOff x="7404531" y="2595907"/>
            <a:chExt cx="1682256" cy="2788569"/>
          </a:xfrm>
        </p:grpSpPr>
        <p:sp>
          <p:nvSpPr>
            <p:cNvPr id="17" name="Rounded Rectangle 16">
              <a:extLst>
                <a:ext uri="{FF2B5EF4-FFF2-40B4-BE49-F238E27FC236}">
                  <a16:creationId xmlns:a16="http://schemas.microsoft.com/office/drawing/2014/main" id="{27B56D84-69F2-8143-9F33-F8B8EA8B4D5A}"/>
                </a:ext>
              </a:extLst>
            </p:cNvPr>
            <p:cNvSpPr/>
            <p:nvPr/>
          </p:nvSpPr>
          <p:spPr>
            <a:xfrm>
              <a:off x="7406095" y="3829646"/>
              <a:ext cx="1672959" cy="745711"/>
            </a:xfrm>
            <a:prstGeom prst="roundRect">
              <a:avLst/>
            </a:prstGeom>
            <a:noFill/>
            <a:ln w="635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t" anchorCtr="0" forceAA="0" compatLnSpc="1">
              <a:prstTxWarp prst="textNoShape">
                <a:avLst/>
              </a:prstTxWarp>
              <a:noAutofit/>
            </a:bodyPr>
            <a:lstStyle/>
            <a:p>
              <a:pPr algn="ctr"/>
              <a:r>
                <a:rPr lang="en-US" sz="1455" dirty="0">
                  <a:solidFill>
                    <a:schemeClr val="tx1"/>
                  </a:solidFill>
                </a:rPr>
                <a:t>Stateful ALU</a:t>
              </a:r>
            </a:p>
          </p:txBody>
        </p:sp>
        <p:sp>
          <p:nvSpPr>
            <p:cNvPr id="18" name="Rounded Rectangle 17">
              <a:extLst>
                <a:ext uri="{FF2B5EF4-FFF2-40B4-BE49-F238E27FC236}">
                  <a16:creationId xmlns:a16="http://schemas.microsoft.com/office/drawing/2014/main" id="{C14636FB-5A4D-BC4D-8F32-740BB8A8E449}"/>
                </a:ext>
              </a:extLst>
            </p:cNvPr>
            <p:cNvSpPr/>
            <p:nvPr/>
          </p:nvSpPr>
          <p:spPr>
            <a:xfrm>
              <a:off x="7776544" y="4146972"/>
              <a:ext cx="1110397" cy="38350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ctr" anchorCtr="0" forceAA="0" compatLnSpc="1">
              <a:prstTxWarp prst="textNoShape">
                <a:avLst/>
              </a:prstTxWarp>
              <a:noAutofit/>
            </a:bodyPr>
            <a:lstStyle/>
            <a:p>
              <a:pPr algn="ctr"/>
              <a:r>
                <a:rPr lang="en-US" sz="1091" dirty="0"/>
                <a:t>State storage</a:t>
              </a:r>
            </a:p>
          </p:txBody>
        </p:sp>
        <p:sp>
          <p:nvSpPr>
            <p:cNvPr id="21" name="Rounded Rectangle 20">
              <a:extLst>
                <a:ext uri="{FF2B5EF4-FFF2-40B4-BE49-F238E27FC236}">
                  <a16:creationId xmlns:a16="http://schemas.microsoft.com/office/drawing/2014/main" id="{06B391CA-0E63-4943-BD0A-721426959800}"/>
                </a:ext>
              </a:extLst>
            </p:cNvPr>
            <p:cNvSpPr/>
            <p:nvPr/>
          </p:nvSpPr>
          <p:spPr>
            <a:xfrm>
              <a:off x="7421473" y="3254451"/>
              <a:ext cx="1657487" cy="463026"/>
            </a:xfrm>
            <a:prstGeom prst="round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ctr" anchorCtr="0" forceAA="0" compatLnSpc="1">
              <a:prstTxWarp prst="textNoShape">
                <a:avLst/>
              </a:prstTxWarp>
              <a:noAutofit/>
            </a:bodyPr>
            <a:lstStyle/>
            <a:p>
              <a:pPr algn="ctr"/>
              <a:r>
                <a:rPr lang="en-US" sz="1455" dirty="0">
                  <a:solidFill>
                    <a:schemeClr val="tx1"/>
                  </a:solidFill>
                </a:rPr>
                <a:t>Stateless</a:t>
              </a:r>
              <a:r>
                <a:rPr lang="ko-KR" altLang="en-US" sz="1455" dirty="0">
                  <a:solidFill>
                    <a:schemeClr val="tx1"/>
                  </a:solidFill>
                </a:rPr>
                <a:t> </a:t>
              </a:r>
              <a:r>
                <a:rPr lang="en-US" sz="1455" dirty="0">
                  <a:solidFill>
                    <a:schemeClr val="tx1"/>
                  </a:solidFill>
                </a:rPr>
                <a:t>ALU</a:t>
              </a:r>
            </a:p>
          </p:txBody>
        </p:sp>
        <p:sp>
          <p:nvSpPr>
            <p:cNvPr id="22" name="Rounded Rectangle 21">
              <a:extLst>
                <a:ext uri="{FF2B5EF4-FFF2-40B4-BE49-F238E27FC236}">
                  <a16:creationId xmlns:a16="http://schemas.microsoft.com/office/drawing/2014/main" id="{B072EE16-73DF-9648-B71E-91B25C358F8D}"/>
                </a:ext>
              </a:extLst>
            </p:cNvPr>
            <p:cNvSpPr/>
            <p:nvPr/>
          </p:nvSpPr>
          <p:spPr>
            <a:xfrm>
              <a:off x="7429300" y="2595907"/>
              <a:ext cx="1657487" cy="463026"/>
            </a:xfrm>
            <a:prstGeom prst="round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ctr" anchorCtr="0" forceAA="0" compatLnSpc="1">
              <a:prstTxWarp prst="textNoShape">
                <a:avLst/>
              </a:prstTxWarp>
              <a:noAutofit/>
            </a:bodyPr>
            <a:lstStyle/>
            <a:p>
              <a:pPr algn="ctr"/>
              <a:r>
                <a:rPr lang="en-US" sz="1455" dirty="0">
                  <a:solidFill>
                    <a:schemeClr val="tx1"/>
                  </a:solidFill>
                </a:rPr>
                <a:t>Stateless</a:t>
              </a:r>
              <a:r>
                <a:rPr lang="ko-KR" altLang="en-US" sz="1455" dirty="0">
                  <a:solidFill>
                    <a:schemeClr val="tx1"/>
                  </a:solidFill>
                </a:rPr>
                <a:t> </a:t>
              </a:r>
              <a:r>
                <a:rPr lang="en-US" sz="1455" dirty="0">
                  <a:solidFill>
                    <a:schemeClr val="tx1"/>
                  </a:solidFill>
                </a:rPr>
                <a:t>ALU</a:t>
              </a:r>
            </a:p>
          </p:txBody>
        </p:sp>
        <p:sp>
          <p:nvSpPr>
            <p:cNvPr id="30" name="Rounded Rectangle 29">
              <a:extLst>
                <a:ext uri="{FF2B5EF4-FFF2-40B4-BE49-F238E27FC236}">
                  <a16:creationId xmlns:a16="http://schemas.microsoft.com/office/drawing/2014/main" id="{F8ABD3E7-553E-F04E-9B98-F8F0EC44872E}"/>
                </a:ext>
              </a:extLst>
            </p:cNvPr>
            <p:cNvSpPr/>
            <p:nvPr/>
          </p:nvSpPr>
          <p:spPr>
            <a:xfrm>
              <a:off x="7404531" y="4638765"/>
              <a:ext cx="1672959" cy="745711"/>
            </a:xfrm>
            <a:prstGeom prst="roundRect">
              <a:avLst/>
            </a:prstGeom>
            <a:noFill/>
            <a:ln w="635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t" anchorCtr="0" forceAA="0" compatLnSpc="1">
              <a:prstTxWarp prst="textNoShape">
                <a:avLst/>
              </a:prstTxWarp>
              <a:noAutofit/>
            </a:bodyPr>
            <a:lstStyle/>
            <a:p>
              <a:pPr algn="ctr"/>
              <a:r>
                <a:rPr lang="en-US" sz="1455" dirty="0">
                  <a:solidFill>
                    <a:schemeClr val="tx1"/>
                  </a:solidFill>
                </a:rPr>
                <a:t>Stateful ALU</a:t>
              </a:r>
            </a:p>
          </p:txBody>
        </p:sp>
        <p:sp>
          <p:nvSpPr>
            <p:cNvPr id="31" name="Rounded Rectangle 30">
              <a:extLst>
                <a:ext uri="{FF2B5EF4-FFF2-40B4-BE49-F238E27FC236}">
                  <a16:creationId xmlns:a16="http://schemas.microsoft.com/office/drawing/2014/main" id="{03835BA1-462A-3248-885A-0EEC296403DD}"/>
                </a:ext>
              </a:extLst>
            </p:cNvPr>
            <p:cNvSpPr/>
            <p:nvPr/>
          </p:nvSpPr>
          <p:spPr>
            <a:xfrm>
              <a:off x="7776544" y="4973290"/>
              <a:ext cx="1110397" cy="38350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ctr" anchorCtr="0" forceAA="0" compatLnSpc="1">
              <a:prstTxWarp prst="textNoShape">
                <a:avLst/>
              </a:prstTxWarp>
              <a:noAutofit/>
            </a:bodyPr>
            <a:lstStyle/>
            <a:p>
              <a:pPr algn="ctr"/>
              <a:r>
                <a:rPr lang="en-US" sz="1091" dirty="0"/>
                <a:t>State storage</a:t>
              </a:r>
            </a:p>
          </p:txBody>
        </p:sp>
      </p:grpSp>
      <p:sp>
        <p:nvSpPr>
          <p:cNvPr id="33" name="TextBox 32">
            <a:extLst>
              <a:ext uri="{FF2B5EF4-FFF2-40B4-BE49-F238E27FC236}">
                <a16:creationId xmlns:a16="http://schemas.microsoft.com/office/drawing/2014/main" id="{853E6C3E-EA78-0D41-AD08-A1B1E519EB02}"/>
              </a:ext>
            </a:extLst>
          </p:cNvPr>
          <p:cNvSpPr txBox="1"/>
          <p:nvPr/>
        </p:nvSpPr>
        <p:spPr>
          <a:xfrm>
            <a:off x="949126" y="2836905"/>
            <a:ext cx="1325724" cy="540148"/>
          </a:xfrm>
          <a:prstGeom prst="rect">
            <a:avLst/>
          </a:prstGeom>
          <a:noFill/>
        </p:spPr>
        <p:txBody>
          <a:bodyPr wrap="square" rtlCol="0">
            <a:spAutoFit/>
          </a:bodyPr>
          <a:lstStyle/>
          <a:p>
            <a:pPr algn="ctr"/>
            <a:r>
              <a:rPr lang="en-US" sz="1455" dirty="0"/>
              <a:t>PHV</a:t>
            </a:r>
          </a:p>
          <a:p>
            <a:pPr algn="ctr"/>
            <a:r>
              <a:rPr lang="en-US" sz="1455" dirty="0"/>
              <a:t>Container</a:t>
            </a:r>
          </a:p>
        </p:txBody>
      </p:sp>
      <p:grpSp>
        <p:nvGrpSpPr>
          <p:cNvPr id="76" name="Group 75">
            <a:extLst>
              <a:ext uri="{FF2B5EF4-FFF2-40B4-BE49-F238E27FC236}">
                <a16:creationId xmlns:a16="http://schemas.microsoft.com/office/drawing/2014/main" id="{3FB4CEE9-C2FA-F349-9714-43D5B4208B2B}"/>
              </a:ext>
            </a:extLst>
          </p:cNvPr>
          <p:cNvGrpSpPr/>
          <p:nvPr/>
        </p:nvGrpSpPr>
        <p:grpSpPr>
          <a:xfrm>
            <a:off x="5149275" y="1987822"/>
            <a:ext cx="1337474" cy="1918715"/>
            <a:chOff x="5415975" y="2425972"/>
            <a:chExt cx="1337474" cy="1918715"/>
          </a:xfrm>
        </p:grpSpPr>
        <p:sp>
          <p:nvSpPr>
            <p:cNvPr id="16" name="Rounded Rectangle 15">
              <a:extLst>
                <a:ext uri="{FF2B5EF4-FFF2-40B4-BE49-F238E27FC236}">
                  <a16:creationId xmlns:a16="http://schemas.microsoft.com/office/drawing/2014/main" id="{D3386829-EA43-8444-92A0-8A967677B69A}"/>
                </a:ext>
              </a:extLst>
            </p:cNvPr>
            <p:cNvSpPr/>
            <p:nvPr/>
          </p:nvSpPr>
          <p:spPr>
            <a:xfrm>
              <a:off x="5468455" y="2425972"/>
              <a:ext cx="1218458" cy="1600751"/>
            </a:xfrm>
            <a:prstGeom prst="round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t" anchorCtr="0" forceAA="0" compatLnSpc="1">
              <a:prstTxWarp prst="textNoShape">
                <a:avLst/>
              </a:prstTxWarp>
              <a:noAutofit/>
            </a:bodyPr>
            <a:lstStyle/>
            <a:p>
              <a:pPr algn="ctr"/>
              <a:endParaRPr lang="en-US" sz="1455" dirty="0">
                <a:solidFill>
                  <a:schemeClr val="tx1"/>
                </a:solidFill>
              </a:endParaRPr>
            </a:p>
          </p:txBody>
        </p:sp>
        <p:sp>
          <p:nvSpPr>
            <p:cNvPr id="19" name="TextBox 18">
              <a:extLst>
                <a:ext uri="{FF2B5EF4-FFF2-40B4-BE49-F238E27FC236}">
                  <a16:creationId xmlns:a16="http://schemas.microsoft.com/office/drawing/2014/main" id="{82D49D0C-56D0-354A-AF1F-1A5CE65F0F23}"/>
                </a:ext>
              </a:extLst>
            </p:cNvPr>
            <p:cNvSpPr txBox="1"/>
            <p:nvPr/>
          </p:nvSpPr>
          <p:spPr>
            <a:xfrm>
              <a:off x="5855019" y="4028447"/>
              <a:ext cx="714364" cy="316240"/>
            </a:xfrm>
            <a:prstGeom prst="rect">
              <a:avLst/>
            </a:prstGeom>
            <a:noFill/>
          </p:spPr>
          <p:txBody>
            <a:bodyPr wrap="square" rtlCol="0">
              <a:spAutoFit/>
            </a:bodyPr>
            <a:lstStyle/>
            <a:p>
              <a:r>
                <a:rPr lang="en-US" sz="1455" dirty="0"/>
                <a:t>PHV</a:t>
              </a:r>
            </a:p>
          </p:txBody>
        </p:sp>
        <p:sp>
          <p:nvSpPr>
            <p:cNvPr id="20" name="TextBox 19">
              <a:extLst>
                <a:ext uri="{FF2B5EF4-FFF2-40B4-BE49-F238E27FC236}">
                  <a16:creationId xmlns:a16="http://schemas.microsoft.com/office/drawing/2014/main" id="{6572DB1F-DF74-DA44-85B1-61728007236F}"/>
                </a:ext>
              </a:extLst>
            </p:cNvPr>
            <p:cNvSpPr txBox="1"/>
            <p:nvPr/>
          </p:nvSpPr>
          <p:spPr>
            <a:xfrm>
              <a:off x="5415975" y="2640813"/>
              <a:ext cx="1325724" cy="540148"/>
            </a:xfrm>
            <a:prstGeom prst="rect">
              <a:avLst/>
            </a:prstGeom>
            <a:noFill/>
          </p:spPr>
          <p:txBody>
            <a:bodyPr wrap="square" rtlCol="0">
              <a:spAutoFit/>
            </a:bodyPr>
            <a:lstStyle/>
            <a:p>
              <a:pPr algn="ctr"/>
              <a:r>
                <a:rPr lang="en-US" sz="1455" dirty="0"/>
                <a:t>PHV</a:t>
              </a:r>
            </a:p>
            <a:p>
              <a:pPr algn="ctr"/>
              <a:r>
                <a:rPr lang="en-US" sz="1455" dirty="0"/>
                <a:t>Container</a:t>
              </a:r>
            </a:p>
          </p:txBody>
        </p:sp>
        <p:cxnSp>
          <p:nvCxnSpPr>
            <p:cNvPr id="23" name="Straight Connector 22">
              <a:extLst>
                <a:ext uri="{FF2B5EF4-FFF2-40B4-BE49-F238E27FC236}">
                  <a16:creationId xmlns:a16="http://schemas.microsoft.com/office/drawing/2014/main" id="{4BAD4C5B-10DC-3C46-8B63-4C7865519031}"/>
                </a:ext>
              </a:extLst>
            </p:cNvPr>
            <p:cNvCxnSpPr>
              <a:cxnSpLocks/>
            </p:cNvCxnSpPr>
            <p:nvPr/>
          </p:nvCxnSpPr>
          <p:spPr>
            <a:xfrm>
              <a:off x="5487506" y="3280233"/>
              <a:ext cx="1218458" cy="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CD639CEE-0C80-0D4A-8C6B-B2F93090E10C}"/>
                </a:ext>
              </a:extLst>
            </p:cNvPr>
            <p:cNvSpPr txBox="1"/>
            <p:nvPr/>
          </p:nvSpPr>
          <p:spPr>
            <a:xfrm>
              <a:off x="5427725" y="3349726"/>
              <a:ext cx="1325724" cy="540148"/>
            </a:xfrm>
            <a:prstGeom prst="rect">
              <a:avLst/>
            </a:prstGeom>
            <a:noFill/>
          </p:spPr>
          <p:txBody>
            <a:bodyPr wrap="square" rtlCol="0">
              <a:spAutoFit/>
            </a:bodyPr>
            <a:lstStyle/>
            <a:p>
              <a:pPr algn="ctr"/>
              <a:r>
                <a:rPr lang="en-US" sz="1455" dirty="0"/>
                <a:t>PHV</a:t>
              </a:r>
            </a:p>
            <a:p>
              <a:pPr algn="ctr"/>
              <a:r>
                <a:rPr lang="en-US" sz="1455" dirty="0"/>
                <a:t>Container</a:t>
              </a:r>
            </a:p>
          </p:txBody>
        </p:sp>
      </p:grpSp>
      <p:sp>
        <p:nvSpPr>
          <p:cNvPr id="35" name="TextBox 34">
            <a:extLst>
              <a:ext uri="{FF2B5EF4-FFF2-40B4-BE49-F238E27FC236}">
                <a16:creationId xmlns:a16="http://schemas.microsoft.com/office/drawing/2014/main" id="{DF3D9948-E34C-504E-9EF2-15E34B0B4D32}"/>
              </a:ext>
            </a:extLst>
          </p:cNvPr>
          <p:cNvSpPr txBox="1"/>
          <p:nvPr/>
        </p:nvSpPr>
        <p:spPr>
          <a:xfrm>
            <a:off x="9478531" y="2890173"/>
            <a:ext cx="1325724" cy="540148"/>
          </a:xfrm>
          <a:prstGeom prst="rect">
            <a:avLst/>
          </a:prstGeom>
          <a:noFill/>
        </p:spPr>
        <p:txBody>
          <a:bodyPr wrap="square" rtlCol="0">
            <a:spAutoFit/>
          </a:bodyPr>
          <a:lstStyle/>
          <a:p>
            <a:pPr algn="ctr"/>
            <a:r>
              <a:rPr lang="en-US" sz="1455" dirty="0"/>
              <a:t>PHV</a:t>
            </a:r>
          </a:p>
          <a:p>
            <a:pPr algn="ctr"/>
            <a:r>
              <a:rPr lang="en-US" sz="1455" dirty="0"/>
              <a:t>Container</a:t>
            </a:r>
          </a:p>
        </p:txBody>
      </p:sp>
      <p:grpSp>
        <p:nvGrpSpPr>
          <p:cNvPr id="74" name="Group 73">
            <a:extLst>
              <a:ext uri="{FF2B5EF4-FFF2-40B4-BE49-F238E27FC236}">
                <a16:creationId xmlns:a16="http://schemas.microsoft.com/office/drawing/2014/main" id="{D52940B7-CA4A-6F41-A06A-CEE1A9494E72}"/>
              </a:ext>
            </a:extLst>
          </p:cNvPr>
          <p:cNvGrpSpPr/>
          <p:nvPr/>
        </p:nvGrpSpPr>
        <p:grpSpPr>
          <a:xfrm>
            <a:off x="2320703" y="2057426"/>
            <a:ext cx="513383" cy="2637486"/>
            <a:chOff x="5102003" y="2647976"/>
            <a:chExt cx="513383" cy="2637486"/>
          </a:xfrm>
        </p:grpSpPr>
        <p:grpSp>
          <p:nvGrpSpPr>
            <p:cNvPr id="36" name="Group 35">
              <a:extLst>
                <a:ext uri="{FF2B5EF4-FFF2-40B4-BE49-F238E27FC236}">
                  <a16:creationId xmlns:a16="http://schemas.microsoft.com/office/drawing/2014/main" id="{5B59D34C-110B-1443-B092-381AFE4EC9A8}"/>
                </a:ext>
              </a:extLst>
            </p:cNvPr>
            <p:cNvGrpSpPr/>
            <p:nvPr/>
          </p:nvGrpSpPr>
          <p:grpSpPr>
            <a:xfrm>
              <a:off x="5102003" y="2647976"/>
              <a:ext cx="513383" cy="566062"/>
              <a:chOff x="9399960" y="-1182808"/>
              <a:chExt cx="597238" cy="771236"/>
            </a:xfrm>
          </p:grpSpPr>
          <p:cxnSp>
            <p:nvCxnSpPr>
              <p:cNvPr id="37" name="Straight Connector 36">
                <a:extLst>
                  <a:ext uri="{FF2B5EF4-FFF2-40B4-BE49-F238E27FC236}">
                    <a16:creationId xmlns:a16="http://schemas.microsoft.com/office/drawing/2014/main" id="{D1D03BE0-E44B-3D4F-A7EB-41A4CC2DF78D}"/>
                  </a:ext>
                </a:extLst>
              </p:cNvPr>
              <p:cNvCxnSpPr>
                <a:cxnSpLocks/>
                <a:stCxn id="38" idx="0"/>
              </p:cNvCxnSpPr>
              <p:nvPr/>
            </p:nvCxnSpPr>
            <p:spPr>
              <a:xfrm>
                <a:off x="9640582" y="-797190"/>
                <a:ext cx="356616" cy="0"/>
              </a:xfrm>
              <a:prstGeom prst="line">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38" name="Trapezoid 37">
                <a:extLst>
                  <a:ext uri="{FF2B5EF4-FFF2-40B4-BE49-F238E27FC236}">
                    <a16:creationId xmlns:a16="http://schemas.microsoft.com/office/drawing/2014/main" id="{0A29E00E-A45E-B94B-9AB4-0302C9C3EE74}"/>
                  </a:ext>
                </a:extLst>
              </p:cNvPr>
              <p:cNvSpPr/>
              <p:nvPr/>
            </p:nvSpPr>
            <p:spPr>
              <a:xfrm rot="5400000">
                <a:off x="9134653" y="-917501"/>
                <a:ext cx="771236" cy="240622"/>
              </a:xfrm>
              <a:prstGeom prst="trapezoid">
                <a:avLst>
                  <a:gd name="adj" fmla="val 5606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nvGrpSpPr>
            <p:cNvPr id="39" name="Group 38">
              <a:extLst>
                <a:ext uri="{FF2B5EF4-FFF2-40B4-BE49-F238E27FC236}">
                  <a16:creationId xmlns:a16="http://schemas.microsoft.com/office/drawing/2014/main" id="{0E70E737-7237-2347-B43F-B72ED7833F1B}"/>
                </a:ext>
              </a:extLst>
            </p:cNvPr>
            <p:cNvGrpSpPr/>
            <p:nvPr/>
          </p:nvGrpSpPr>
          <p:grpSpPr>
            <a:xfrm>
              <a:off x="5102003" y="3366475"/>
              <a:ext cx="513383" cy="566062"/>
              <a:chOff x="9399960" y="-1182808"/>
              <a:chExt cx="597238" cy="771236"/>
            </a:xfrm>
          </p:grpSpPr>
          <p:cxnSp>
            <p:nvCxnSpPr>
              <p:cNvPr id="40" name="Straight Connector 39">
                <a:extLst>
                  <a:ext uri="{FF2B5EF4-FFF2-40B4-BE49-F238E27FC236}">
                    <a16:creationId xmlns:a16="http://schemas.microsoft.com/office/drawing/2014/main" id="{3A0DA5DE-DF2B-D540-8D0B-EA26E084967B}"/>
                  </a:ext>
                </a:extLst>
              </p:cNvPr>
              <p:cNvCxnSpPr>
                <a:cxnSpLocks/>
                <a:stCxn id="41" idx="0"/>
              </p:cNvCxnSpPr>
              <p:nvPr/>
            </p:nvCxnSpPr>
            <p:spPr>
              <a:xfrm>
                <a:off x="9640582" y="-797190"/>
                <a:ext cx="356616" cy="0"/>
              </a:xfrm>
              <a:prstGeom prst="line">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41" name="Trapezoid 40">
                <a:extLst>
                  <a:ext uri="{FF2B5EF4-FFF2-40B4-BE49-F238E27FC236}">
                    <a16:creationId xmlns:a16="http://schemas.microsoft.com/office/drawing/2014/main" id="{7AE8D428-0E0A-184C-BD44-5167F7268759}"/>
                  </a:ext>
                </a:extLst>
              </p:cNvPr>
              <p:cNvSpPr/>
              <p:nvPr/>
            </p:nvSpPr>
            <p:spPr>
              <a:xfrm rot="5400000">
                <a:off x="9134653" y="-917501"/>
                <a:ext cx="771236" cy="240622"/>
              </a:xfrm>
              <a:prstGeom prst="trapezoid">
                <a:avLst>
                  <a:gd name="adj" fmla="val 5606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nvGrpSpPr>
            <p:cNvPr id="42" name="Group 41">
              <a:extLst>
                <a:ext uri="{FF2B5EF4-FFF2-40B4-BE49-F238E27FC236}">
                  <a16:creationId xmlns:a16="http://schemas.microsoft.com/office/drawing/2014/main" id="{974161A3-161C-3A42-8408-7147BE28FF3C}"/>
                </a:ext>
              </a:extLst>
            </p:cNvPr>
            <p:cNvGrpSpPr/>
            <p:nvPr/>
          </p:nvGrpSpPr>
          <p:grpSpPr>
            <a:xfrm>
              <a:off x="5102003" y="3988146"/>
              <a:ext cx="513383" cy="566062"/>
              <a:chOff x="9399960" y="-1182808"/>
              <a:chExt cx="597238" cy="771236"/>
            </a:xfrm>
          </p:grpSpPr>
          <p:cxnSp>
            <p:nvCxnSpPr>
              <p:cNvPr id="43" name="Straight Connector 42">
                <a:extLst>
                  <a:ext uri="{FF2B5EF4-FFF2-40B4-BE49-F238E27FC236}">
                    <a16:creationId xmlns:a16="http://schemas.microsoft.com/office/drawing/2014/main" id="{8292310E-9416-6B45-BB86-798BC0764C38}"/>
                  </a:ext>
                </a:extLst>
              </p:cNvPr>
              <p:cNvCxnSpPr>
                <a:cxnSpLocks/>
                <a:stCxn id="44" idx="0"/>
              </p:cNvCxnSpPr>
              <p:nvPr/>
            </p:nvCxnSpPr>
            <p:spPr>
              <a:xfrm>
                <a:off x="9640582" y="-797190"/>
                <a:ext cx="356616" cy="0"/>
              </a:xfrm>
              <a:prstGeom prst="line">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44" name="Trapezoid 43">
                <a:extLst>
                  <a:ext uri="{FF2B5EF4-FFF2-40B4-BE49-F238E27FC236}">
                    <a16:creationId xmlns:a16="http://schemas.microsoft.com/office/drawing/2014/main" id="{B8949F1F-1F0E-CC4F-A601-D3890BFDD9D2}"/>
                  </a:ext>
                </a:extLst>
              </p:cNvPr>
              <p:cNvSpPr/>
              <p:nvPr/>
            </p:nvSpPr>
            <p:spPr>
              <a:xfrm rot="5400000">
                <a:off x="9134653" y="-917501"/>
                <a:ext cx="771236" cy="240622"/>
              </a:xfrm>
              <a:prstGeom prst="trapezoid">
                <a:avLst>
                  <a:gd name="adj" fmla="val 5606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nvGrpSpPr>
            <p:cNvPr id="45" name="Group 44">
              <a:extLst>
                <a:ext uri="{FF2B5EF4-FFF2-40B4-BE49-F238E27FC236}">
                  <a16:creationId xmlns:a16="http://schemas.microsoft.com/office/drawing/2014/main" id="{FC481EB5-FC7F-B04C-BCA3-ED7DC8ED216D}"/>
                </a:ext>
              </a:extLst>
            </p:cNvPr>
            <p:cNvGrpSpPr/>
            <p:nvPr/>
          </p:nvGrpSpPr>
          <p:grpSpPr>
            <a:xfrm>
              <a:off x="5102003" y="4719400"/>
              <a:ext cx="513383" cy="566062"/>
              <a:chOff x="9399960" y="-1182808"/>
              <a:chExt cx="597238" cy="771236"/>
            </a:xfrm>
          </p:grpSpPr>
          <p:cxnSp>
            <p:nvCxnSpPr>
              <p:cNvPr id="46" name="Straight Connector 45">
                <a:extLst>
                  <a:ext uri="{FF2B5EF4-FFF2-40B4-BE49-F238E27FC236}">
                    <a16:creationId xmlns:a16="http://schemas.microsoft.com/office/drawing/2014/main" id="{70123EE6-8D34-D54D-A428-23A66FBE4D85}"/>
                  </a:ext>
                </a:extLst>
              </p:cNvPr>
              <p:cNvCxnSpPr>
                <a:cxnSpLocks/>
                <a:stCxn id="47" idx="0"/>
              </p:cNvCxnSpPr>
              <p:nvPr/>
            </p:nvCxnSpPr>
            <p:spPr>
              <a:xfrm>
                <a:off x="9640582" y="-797190"/>
                <a:ext cx="356616" cy="0"/>
              </a:xfrm>
              <a:prstGeom prst="line">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47" name="Trapezoid 46">
                <a:extLst>
                  <a:ext uri="{FF2B5EF4-FFF2-40B4-BE49-F238E27FC236}">
                    <a16:creationId xmlns:a16="http://schemas.microsoft.com/office/drawing/2014/main" id="{62A0E5F5-BDB0-2F49-9E4B-EA4DDEF52143}"/>
                  </a:ext>
                </a:extLst>
              </p:cNvPr>
              <p:cNvSpPr/>
              <p:nvPr/>
            </p:nvSpPr>
            <p:spPr>
              <a:xfrm rot="5400000">
                <a:off x="9134653" y="-917501"/>
                <a:ext cx="771236" cy="240622"/>
              </a:xfrm>
              <a:prstGeom prst="trapezoid">
                <a:avLst>
                  <a:gd name="adj" fmla="val 5606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grpSp>
        <p:nvGrpSpPr>
          <p:cNvPr id="77" name="Group 76">
            <a:extLst>
              <a:ext uri="{FF2B5EF4-FFF2-40B4-BE49-F238E27FC236}">
                <a16:creationId xmlns:a16="http://schemas.microsoft.com/office/drawing/2014/main" id="{F29E68C5-CB2D-9A45-8246-F72368159655}"/>
              </a:ext>
            </a:extLst>
          </p:cNvPr>
          <p:cNvGrpSpPr/>
          <p:nvPr/>
        </p:nvGrpSpPr>
        <p:grpSpPr>
          <a:xfrm>
            <a:off x="6510755" y="2091364"/>
            <a:ext cx="513401" cy="2789886"/>
            <a:chOff x="8301455" y="2567614"/>
            <a:chExt cx="513401" cy="2789886"/>
          </a:xfrm>
        </p:grpSpPr>
        <p:grpSp>
          <p:nvGrpSpPr>
            <p:cNvPr id="48" name="Group 47">
              <a:extLst>
                <a:ext uri="{FF2B5EF4-FFF2-40B4-BE49-F238E27FC236}">
                  <a16:creationId xmlns:a16="http://schemas.microsoft.com/office/drawing/2014/main" id="{D6B247E2-5AD6-9542-8687-A4C26E808478}"/>
                </a:ext>
              </a:extLst>
            </p:cNvPr>
            <p:cNvGrpSpPr/>
            <p:nvPr/>
          </p:nvGrpSpPr>
          <p:grpSpPr>
            <a:xfrm>
              <a:off x="8301472" y="2567614"/>
              <a:ext cx="513384" cy="566062"/>
              <a:chOff x="9399960" y="-1286627"/>
              <a:chExt cx="597238" cy="771236"/>
            </a:xfrm>
          </p:grpSpPr>
          <p:cxnSp>
            <p:nvCxnSpPr>
              <p:cNvPr id="49" name="Straight Connector 48">
                <a:extLst>
                  <a:ext uri="{FF2B5EF4-FFF2-40B4-BE49-F238E27FC236}">
                    <a16:creationId xmlns:a16="http://schemas.microsoft.com/office/drawing/2014/main" id="{5CF26B3E-4E08-2142-B10C-E5422823A8EA}"/>
                  </a:ext>
                </a:extLst>
              </p:cNvPr>
              <p:cNvCxnSpPr>
                <a:cxnSpLocks/>
                <a:stCxn id="50" idx="0"/>
              </p:cNvCxnSpPr>
              <p:nvPr/>
            </p:nvCxnSpPr>
            <p:spPr>
              <a:xfrm>
                <a:off x="9640581" y="-901010"/>
                <a:ext cx="356617" cy="0"/>
              </a:xfrm>
              <a:prstGeom prst="line">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50" name="Trapezoid 49">
                <a:extLst>
                  <a:ext uri="{FF2B5EF4-FFF2-40B4-BE49-F238E27FC236}">
                    <a16:creationId xmlns:a16="http://schemas.microsoft.com/office/drawing/2014/main" id="{6DB71028-68BE-F745-8B79-8573053744CB}"/>
                  </a:ext>
                </a:extLst>
              </p:cNvPr>
              <p:cNvSpPr/>
              <p:nvPr/>
            </p:nvSpPr>
            <p:spPr>
              <a:xfrm rot="5400000">
                <a:off x="9134654" y="-1021321"/>
                <a:ext cx="771236" cy="240623"/>
              </a:xfrm>
              <a:prstGeom prst="trapezoid">
                <a:avLst>
                  <a:gd name="adj" fmla="val 5606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nvGrpSpPr>
            <p:cNvPr id="51" name="Group 50">
              <a:extLst>
                <a:ext uri="{FF2B5EF4-FFF2-40B4-BE49-F238E27FC236}">
                  <a16:creationId xmlns:a16="http://schemas.microsoft.com/office/drawing/2014/main" id="{4B1AEEEE-9D19-3041-8C12-AF3B17E26924}"/>
                </a:ext>
              </a:extLst>
            </p:cNvPr>
            <p:cNvGrpSpPr/>
            <p:nvPr/>
          </p:nvGrpSpPr>
          <p:grpSpPr>
            <a:xfrm>
              <a:off x="8301456" y="3305164"/>
              <a:ext cx="513384" cy="566062"/>
              <a:chOff x="9399959" y="-1260672"/>
              <a:chExt cx="597239" cy="771236"/>
            </a:xfrm>
          </p:grpSpPr>
          <p:cxnSp>
            <p:nvCxnSpPr>
              <p:cNvPr id="52" name="Straight Connector 51">
                <a:extLst>
                  <a:ext uri="{FF2B5EF4-FFF2-40B4-BE49-F238E27FC236}">
                    <a16:creationId xmlns:a16="http://schemas.microsoft.com/office/drawing/2014/main" id="{71A7158C-13CF-C740-B875-E1EA49745380}"/>
                  </a:ext>
                </a:extLst>
              </p:cNvPr>
              <p:cNvCxnSpPr>
                <a:cxnSpLocks/>
                <a:stCxn id="53" idx="0"/>
              </p:cNvCxnSpPr>
              <p:nvPr/>
            </p:nvCxnSpPr>
            <p:spPr>
              <a:xfrm>
                <a:off x="9640581" y="-875055"/>
                <a:ext cx="356617" cy="0"/>
              </a:xfrm>
              <a:prstGeom prst="line">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53" name="Trapezoid 52">
                <a:extLst>
                  <a:ext uri="{FF2B5EF4-FFF2-40B4-BE49-F238E27FC236}">
                    <a16:creationId xmlns:a16="http://schemas.microsoft.com/office/drawing/2014/main" id="{ACA74ADD-98CC-5347-96F0-6A0BE46B632C}"/>
                  </a:ext>
                </a:extLst>
              </p:cNvPr>
              <p:cNvSpPr/>
              <p:nvPr/>
            </p:nvSpPr>
            <p:spPr>
              <a:xfrm rot="5400000">
                <a:off x="9134653" y="-995366"/>
                <a:ext cx="771236" cy="240623"/>
              </a:xfrm>
              <a:prstGeom prst="trapezoid">
                <a:avLst>
                  <a:gd name="adj" fmla="val 5606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nvGrpSpPr>
            <p:cNvPr id="54" name="Group 53">
              <a:extLst>
                <a:ext uri="{FF2B5EF4-FFF2-40B4-BE49-F238E27FC236}">
                  <a16:creationId xmlns:a16="http://schemas.microsoft.com/office/drawing/2014/main" id="{4CDCA679-8658-684F-A258-B79D6412E4EE}"/>
                </a:ext>
              </a:extLst>
            </p:cNvPr>
            <p:cNvGrpSpPr/>
            <p:nvPr/>
          </p:nvGrpSpPr>
          <p:grpSpPr>
            <a:xfrm>
              <a:off x="8301455" y="3983984"/>
              <a:ext cx="513383" cy="566062"/>
              <a:chOff x="9399960" y="-1182809"/>
              <a:chExt cx="597238" cy="771236"/>
            </a:xfrm>
          </p:grpSpPr>
          <p:cxnSp>
            <p:nvCxnSpPr>
              <p:cNvPr id="55" name="Straight Connector 54">
                <a:extLst>
                  <a:ext uri="{FF2B5EF4-FFF2-40B4-BE49-F238E27FC236}">
                    <a16:creationId xmlns:a16="http://schemas.microsoft.com/office/drawing/2014/main" id="{02F4F160-2A0E-F743-8985-672DAC4DFDDB}"/>
                  </a:ext>
                </a:extLst>
              </p:cNvPr>
              <p:cNvCxnSpPr>
                <a:cxnSpLocks/>
                <a:stCxn id="56" idx="0"/>
              </p:cNvCxnSpPr>
              <p:nvPr/>
            </p:nvCxnSpPr>
            <p:spPr>
              <a:xfrm>
                <a:off x="9640581" y="-797190"/>
                <a:ext cx="356617" cy="0"/>
              </a:xfrm>
              <a:prstGeom prst="line">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56" name="Trapezoid 55">
                <a:extLst>
                  <a:ext uri="{FF2B5EF4-FFF2-40B4-BE49-F238E27FC236}">
                    <a16:creationId xmlns:a16="http://schemas.microsoft.com/office/drawing/2014/main" id="{3245DFEA-88BD-064E-B2A7-B800B44A1E43}"/>
                  </a:ext>
                </a:extLst>
              </p:cNvPr>
              <p:cNvSpPr/>
              <p:nvPr/>
            </p:nvSpPr>
            <p:spPr>
              <a:xfrm rot="5400000">
                <a:off x="9134653" y="-917502"/>
                <a:ext cx="771236" cy="240622"/>
              </a:xfrm>
              <a:prstGeom prst="trapezoid">
                <a:avLst>
                  <a:gd name="adj" fmla="val 5606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nvGrpSpPr>
            <p:cNvPr id="57" name="Group 56">
              <a:extLst>
                <a:ext uri="{FF2B5EF4-FFF2-40B4-BE49-F238E27FC236}">
                  <a16:creationId xmlns:a16="http://schemas.microsoft.com/office/drawing/2014/main" id="{87AB575A-1F5E-974A-8B01-28F7E4585356}"/>
                </a:ext>
              </a:extLst>
            </p:cNvPr>
            <p:cNvGrpSpPr/>
            <p:nvPr/>
          </p:nvGrpSpPr>
          <p:grpSpPr>
            <a:xfrm>
              <a:off x="8301455" y="4791438"/>
              <a:ext cx="513383" cy="566062"/>
              <a:chOff x="9399960" y="-1078990"/>
              <a:chExt cx="597238" cy="771236"/>
            </a:xfrm>
          </p:grpSpPr>
          <p:cxnSp>
            <p:nvCxnSpPr>
              <p:cNvPr id="58" name="Straight Connector 57">
                <a:extLst>
                  <a:ext uri="{FF2B5EF4-FFF2-40B4-BE49-F238E27FC236}">
                    <a16:creationId xmlns:a16="http://schemas.microsoft.com/office/drawing/2014/main" id="{840CB364-52AB-0945-A6FD-B013E7A55B00}"/>
                  </a:ext>
                </a:extLst>
              </p:cNvPr>
              <p:cNvCxnSpPr>
                <a:cxnSpLocks/>
                <a:stCxn id="59" idx="0"/>
              </p:cNvCxnSpPr>
              <p:nvPr/>
            </p:nvCxnSpPr>
            <p:spPr>
              <a:xfrm>
                <a:off x="9640581" y="-693371"/>
                <a:ext cx="356617" cy="0"/>
              </a:xfrm>
              <a:prstGeom prst="line">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59" name="Trapezoid 58">
                <a:extLst>
                  <a:ext uri="{FF2B5EF4-FFF2-40B4-BE49-F238E27FC236}">
                    <a16:creationId xmlns:a16="http://schemas.microsoft.com/office/drawing/2014/main" id="{B064D7CE-8F55-834D-93C0-8B0BE4047578}"/>
                  </a:ext>
                </a:extLst>
              </p:cNvPr>
              <p:cNvSpPr/>
              <p:nvPr/>
            </p:nvSpPr>
            <p:spPr>
              <a:xfrm rot="5400000">
                <a:off x="9134653" y="-813683"/>
                <a:ext cx="771236" cy="240622"/>
              </a:xfrm>
              <a:prstGeom prst="trapezoid">
                <a:avLst>
                  <a:gd name="adj" fmla="val 5606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grpSp>
        <p:nvGrpSpPr>
          <p:cNvPr id="75" name="Group 74">
            <a:extLst>
              <a:ext uri="{FF2B5EF4-FFF2-40B4-BE49-F238E27FC236}">
                <a16:creationId xmlns:a16="http://schemas.microsoft.com/office/drawing/2014/main" id="{820A7CA4-6731-7148-B3BF-3F98F4BFA256}"/>
              </a:ext>
            </a:extLst>
          </p:cNvPr>
          <p:cNvGrpSpPr/>
          <p:nvPr/>
        </p:nvGrpSpPr>
        <p:grpSpPr>
          <a:xfrm>
            <a:off x="4301850" y="2190194"/>
            <a:ext cx="1030393" cy="1899361"/>
            <a:chOff x="6511650" y="2628344"/>
            <a:chExt cx="1030393" cy="1899361"/>
          </a:xfrm>
        </p:grpSpPr>
        <p:sp>
          <p:nvSpPr>
            <p:cNvPr id="32" name="TextBox 31">
              <a:extLst>
                <a:ext uri="{FF2B5EF4-FFF2-40B4-BE49-F238E27FC236}">
                  <a16:creationId xmlns:a16="http://schemas.microsoft.com/office/drawing/2014/main" id="{039F6F4D-25F8-EB40-89D2-16AA815CBF35}"/>
                </a:ext>
              </a:extLst>
            </p:cNvPr>
            <p:cNvSpPr txBox="1"/>
            <p:nvPr/>
          </p:nvSpPr>
          <p:spPr>
            <a:xfrm>
              <a:off x="6511650" y="3987557"/>
              <a:ext cx="1030393" cy="540148"/>
            </a:xfrm>
            <a:prstGeom prst="rect">
              <a:avLst/>
            </a:prstGeom>
            <a:noFill/>
          </p:spPr>
          <p:txBody>
            <a:bodyPr wrap="square" rtlCol="0">
              <a:spAutoFit/>
            </a:bodyPr>
            <a:lstStyle/>
            <a:p>
              <a:pPr algn="ctr"/>
              <a:r>
                <a:rPr lang="en-US" sz="1455" dirty="0"/>
                <a:t>Output</a:t>
              </a:r>
            </a:p>
            <a:p>
              <a:pPr algn="ctr"/>
              <a:r>
                <a:rPr lang="en-US" sz="1455" dirty="0"/>
                <a:t>Mux</a:t>
              </a:r>
            </a:p>
          </p:txBody>
        </p:sp>
        <p:grpSp>
          <p:nvGrpSpPr>
            <p:cNvPr id="60" name="Group 59">
              <a:extLst>
                <a:ext uri="{FF2B5EF4-FFF2-40B4-BE49-F238E27FC236}">
                  <a16:creationId xmlns:a16="http://schemas.microsoft.com/office/drawing/2014/main" id="{169A6927-FF82-F341-906F-3ABDBDF0F72F}"/>
                </a:ext>
              </a:extLst>
            </p:cNvPr>
            <p:cNvGrpSpPr/>
            <p:nvPr/>
          </p:nvGrpSpPr>
          <p:grpSpPr>
            <a:xfrm>
              <a:off x="6894467" y="3366475"/>
              <a:ext cx="513383" cy="566062"/>
              <a:chOff x="9399960" y="-1182808"/>
              <a:chExt cx="597238" cy="771236"/>
            </a:xfrm>
          </p:grpSpPr>
          <p:cxnSp>
            <p:nvCxnSpPr>
              <p:cNvPr id="61" name="Straight Connector 60">
                <a:extLst>
                  <a:ext uri="{FF2B5EF4-FFF2-40B4-BE49-F238E27FC236}">
                    <a16:creationId xmlns:a16="http://schemas.microsoft.com/office/drawing/2014/main" id="{8D655851-B397-1F4B-8B91-EE2355BAA4CD}"/>
                  </a:ext>
                </a:extLst>
              </p:cNvPr>
              <p:cNvCxnSpPr>
                <a:cxnSpLocks/>
                <a:stCxn id="62" idx="0"/>
              </p:cNvCxnSpPr>
              <p:nvPr/>
            </p:nvCxnSpPr>
            <p:spPr>
              <a:xfrm>
                <a:off x="9640582" y="-797190"/>
                <a:ext cx="356616" cy="0"/>
              </a:xfrm>
              <a:prstGeom prst="line">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2" name="Trapezoid 61">
                <a:extLst>
                  <a:ext uri="{FF2B5EF4-FFF2-40B4-BE49-F238E27FC236}">
                    <a16:creationId xmlns:a16="http://schemas.microsoft.com/office/drawing/2014/main" id="{6827BCDD-5247-6645-84C9-1CE177A7688A}"/>
                  </a:ext>
                </a:extLst>
              </p:cNvPr>
              <p:cNvSpPr/>
              <p:nvPr/>
            </p:nvSpPr>
            <p:spPr>
              <a:xfrm rot="5400000">
                <a:off x="9134653" y="-917501"/>
                <a:ext cx="771236" cy="240622"/>
              </a:xfrm>
              <a:prstGeom prst="trapezoid">
                <a:avLst>
                  <a:gd name="adj" fmla="val 5606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nvGrpSpPr>
            <p:cNvPr id="63" name="Group 62">
              <a:extLst>
                <a:ext uri="{FF2B5EF4-FFF2-40B4-BE49-F238E27FC236}">
                  <a16:creationId xmlns:a16="http://schemas.microsoft.com/office/drawing/2014/main" id="{AFF3A6BC-8A68-0447-8A2F-65E6BEA85EED}"/>
                </a:ext>
              </a:extLst>
            </p:cNvPr>
            <p:cNvGrpSpPr/>
            <p:nvPr/>
          </p:nvGrpSpPr>
          <p:grpSpPr>
            <a:xfrm>
              <a:off x="6894467" y="2628344"/>
              <a:ext cx="513383" cy="566062"/>
              <a:chOff x="9399960" y="-1182808"/>
              <a:chExt cx="597238" cy="771236"/>
            </a:xfrm>
          </p:grpSpPr>
          <p:cxnSp>
            <p:nvCxnSpPr>
              <p:cNvPr id="64" name="Straight Connector 63">
                <a:extLst>
                  <a:ext uri="{FF2B5EF4-FFF2-40B4-BE49-F238E27FC236}">
                    <a16:creationId xmlns:a16="http://schemas.microsoft.com/office/drawing/2014/main" id="{B6F26524-4296-264F-8981-11C0A1C85CBC}"/>
                  </a:ext>
                </a:extLst>
              </p:cNvPr>
              <p:cNvCxnSpPr>
                <a:cxnSpLocks/>
                <a:stCxn id="65" idx="0"/>
              </p:cNvCxnSpPr>
              <p:nvPr/>
            </p:nvCxnSpPr>
            <p:spPr>
              <a:xfrm>
                <a:off x="9640582" y="-797190"/>
                <a:ext cx="356616" cy="0"/>
              </a:xfrm>
              <a:prstGeom prst="line">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5" name="Trapezoid 64">
                <a:extLst>
                  <a:ext uri="{FF2B5EF4-FFF2-40B4-BE49-F238E27FC236}">
                    <a16:creationId xmlns:a16="http://schemas.microsoft.com/office/drawing/2014/main" id="{7D988A66-B8BD-5142-A3DF-7F184A26E315}"/>
                  </a:ext>
                </a:extLst>
              </p:cNvPr>
              <p:cNvSpPr/>
              <p:nvPr/>
            </p:nvSpPr>
            <p:spPr>
              <a:xfrm rot="5400000">
                <a:off x="9134653" y="-917501"/>
                <a:ext cx="771236" cy="240622"/>
              </a:xfrm>
              <a:prstGeom prst="trapezoid">
                <a:avLst>
                  <a:gd name="adj" fmla="val 5606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grpSp>
        <p:nvGrpSpPr>
          <p:cNvPr id="79" name="Group 78">
            <a:extLst>
              <a:ext uri="{FF2B5EF4-FFF2-40B4-BE49-F238E27FC236}">
                <a16:creationId xmlns:a16="http://schemas.microsoft.com/office/drawing/2014/main" id="{4E408D73-9D2B-B24E-A12B-02D1E8D2FC11}"/>
              </a:ext>
            </a:extLst>
          </p:cNvPr>
          <p:cNvGrpSpPr/>
          <p:nvPr/>
        </p:nvGrpSpPr>
        <p:grpSpPr>
          <a:xfrm>
            <a:off x="8991078" y="2116841"/>
            <a:ext cx="513383" cy="1304193"/>
            <a:chOff x="10134078" y="2631191"/>
            <a:chExt cx="513383" cy="1304193"/>
          </a:xfrm>
        </p:grpSpPr>
        <p:grpSp>
          <p:nvGrpSpPr>
            <p:cNvPr id="66" name="Group 65">
              <a:extLst>
                <a:ext uri="{FF2B5EF4-FFF2-40B4-BE49-F238E27FC236}">
                  <a16:creationId xmlns:a16="http://schemas.microsoft.com/office/drawing/2014/main" id="{B8620B9F-AFF3-FA4F-AA48-87A531C3AAF3}"/>
                </a:ext>
              </a:extLst>
            </p:cNvPr>
            <p:cNvGrpSpPr/>
            <p:nvPr/>
          </p:nvGrpSpPr>
          <p:grpSpPr>
            <a:xfrm>
              <a:off x="10134078" y="3369322"/>
              <a:ext cx="513383" cy="566062"/>
              <a:chOff x="9399960" y="-1182808"/>
              <a:chExt cx="597238" cy="771236"/>
            </a:xfrm>
          </p:grpSpPr>
          <p:cxnSp>
            <p:nvCxnSpPr>
              <p:cNvPr id="67" name="Straight Connector 66">
                <a:extLst>
                  <a:ext uri="{FF2B5EF4-FFF2-40B4-BE49-F238E27FC236}">
                    <a16:creationId xmlns:a16="http://schemas.microsoft.com/office/drawing/2014/main" id="{4A84D508-2C57-CE48-9336-16735E061EAB}"/>
                  </a:ext>
                </a:extLst>
              </p:cNvPr>
              <p:cNvCxnSpPr>
                <a:cxnSpLocks/>
                <a:stCxn id="68" idx="0"/>
              </p:cNvCxnSpPr>
              <p:nvPr/>
            </p:nvCxnSpPr>
            <p:spPr>
              <a:xfrm>
                <a:off x="9640582" y="-797190"/>
                <a:ext cx="356616" cy="0"/>
              </a:xfrm>
              <a:prstGeom prst="line">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8" name="Trapezoid 67">
                <a:extLst>
                  <a:ext uri="{FF2B5EF4-FFF2-40B4-BE49-F238E27FC236}">
                    <a16:creationId xmlns:a16="http://schemas.microsoft.com/office/drawing/2014/main" id="{5F0DF07A-C7C0-3F45-8748-E9CCB63D896C}"/>
                  </a:ext>
                </a:extLst>
              </p:cNvPr>
              <p:cNvSpPr/>
              <p:nvPr/>
            </p:nvSpPr>
            <p:spPr>
              <a:xfrm rot="5400000">
                <a:off x="9134653" y="-917501"/>
                <a:ext cx="771236" cy="240622"/>
              </a:xfrm>
              <a:prstGeom prst="trapezoid">
                <a:avLst>
                  <a:gd name="adj" fmla="val 5606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nvGrpSpPr>
            <p:cNvPr id="69" name="Group 68">
              <a:extLst>
                <a:ext uri="{FF2B5EF4-FFF2-40B4-BE49-F238E27FC236}">
                  <a16:creationId xmlns:a16="http://schemas.microsoft.com/office/drawing/2014/main" id="{E9D3F705-19CF-8F48-81FD-BE3F47D59CB0}"/>
                </a:ext>
              </a:extLst>
            </p:cNvPr>
            <p:cNvGrpSpPr/>
            <p:nvPr/>
          </p:nvGrpSpPr>
          <p:grpSpPr>
            <a:xfrm>
              <a:off x="10134078" y="2631191"/>
              <a:ext cx="513383" cy="566062"/>
              <a:chOff x="9399960" y="-1182808"/>
              <a:chExt cx="597238" cy="771236"/>
            </a:xfrm>
          </p:grpSpPr>
          <p:cxnSp>
            <p:nvCxnSpPr>
              <p:cNvPr id="70" name="Straight Connector 69">
                <a:extLst>
                  <a:ext uri="{FF2B5EF4-FFF2-40B4-BE49-F238E27FC236}">
                    <a16:creationId xmlns:a16="http://schemas.microsoft.com/office/drawing/2014/main" id="{C9828C48-B3C5-3543-8D42-099E7CF1E0FA}"/>
                  </a:ext>
                </a:extLst>
              </p:cNvPr>
              <p:cNvCxnSpPr>
                <a:cxnSpLocks/>
                <a:stCxn id="71" idx="0"/>
              </p:cNvCxnSpPr>
              <p:nvPr/>
            </p:nvCxnSpPr>
            <p:spPr>
              <a:xfrm>
                <a:off x="9640582" y="-797190"/>
                <a:ext cx="356616" cy="0"/>
              </a:xfrm>
              <a:prstGeom prst="line">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1" name="Trapezoid 70">
                <a:extLst>
                  <a:ext uri="{FF2B5EF4-FFF2-40B4-BE49-F238E27FC236}">
                    <a16:creationId xmlns:a16="http://schemas.microsoft.com/office/drawing/2014/main" id="{92CEE50C-44B9-5A48-A886-8214413212A9}"/>
                  </a:ext>
                </a:extLst>
              </p:cNvPr>
              <p:cNvSpPr/>
              <p:nvPr/>
            </p:nvSpPr>
            <p:spPr>
              <a:xfrm rot="5400000">
                <a:off x="9134653" y="-917501"/>
                <a:ext cx="771236" cy="240622"/>
              </a:xfrm>
              <a:prstGeom prst="trapezoid">
                <a:avLst>
                  <a:gd name="adj" fmla="val 5606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sp>
        <p:nvSpPr>
          <p:cNvPr id="80" name="Rectangle 79">
            <a:extLst>
              <a:ext uri="{FF2B5EF4-FFF2-40B4-BE49-F238E27FC236}">
                <a16:creationId xmlns:a16="http://schemas.microsoft.com/office/drawing/2014/main" id="{0AC10151-D824-E64D-89D0-3C5A364CAE00}"/>
              </a:ext>
            </a:extLst>
          </p:cNvPr>
          <p:cNvSpPr/>
          <p:nvPr/>
        </p:nvSpPr>
        <p:spPr>
          <a:xfrm>
            <a:off x="1969171" y="5449795"/>
            <a:ext cx="1773175" cy="369332"/>
          </a:xfrm>
          <a:prstGeom prst="rect">
            <a:avLst/>
          </a:prstGeom>
        </p:spPr>
        <p:txBody>
          <a:bodyPr wrap="square">
            <a:spAutoFit/>
          </a:bodyPr>
          <a:lstStyle/>
          <a:p>
            <a:r>
              <a:rPr lang="en-US" b="1" dirty="0"/>
              <a:t>Output Mux</a:t>
            </a:r>
          </a:p>
        </p:txBody>
      </p:sp>
      <p:sp>
        <p:nvSpPr>
          <p:cNvPr id="81" name="Rectangle 80">
            <a:extLst>
              <a:ext uri="{FF2B5EF4-FFF2-40B4-BE49-F238E27FC236}">
                <a16:creationId xmlns:a16="http://schemas.microsoft.com/office/drawing/2014/main" id="{3692EC37-EE75-D54C-A686-F8EFF88C0068}"/>
              </a:ext>
            </a:extLst>
          </p:cNvPr>
          <p:cNvSpPr/>
          <p:nvPr/>
        </p:nvSpPr>
        <p:spPr>
          <a:xfrm>
            <a:off x="583868" y="5883656"/>
            <a:ext cx="1491118" cy="378162"/>
          </a:xfrm>
          <a:prstGeom prst="rect">
            <a:avLst/>
          </a:prstGeom>
        </p:spPr>
        <p:txBody>
          <a:bodyPr wrap="square">
            <a:spAutoFit/>
          </a:bodyPr>
          <a:lstStyle/>
          <a:p>
            <a:r>
              <a:rPr lang="en-US" b="1" dirty="0"/>
              <a:t>Input Mux</a:t>
            </a:r>
          </a:p>
        </p:txBody>
      </p:sp>
      <p:sp>
        <p:nvSpPr>
          <p:cNvPr id="82" name="Rectangle 81">
            <a:extLst>
              <a:ext uri="{FF2B5EF4-FFF2-40B4-BE49-F238E27FC236}">
                <a16:creationId xmlns:a16="http://schemas.microsoft.com/office/drawing/2014/main" id="{74F0632C-AB5D-774E-84A5-3B2EDE9116F7}"/>
              </a:ext>
            </a:extLst>
          </p:cNvPr>
          <p:cNvSpPr/>
          <p:nvPr/>
        </p:nvSpPr>
        <p:spPr>
          <a:xfrm>
            <a:off x="3204397" y="5926433"/>
            <a:ext cx="2127846" cy="369332"/>
          </a:xfrm>
          <a:prstGeom prst="rect">
            <a:avLst/>
          </a:prstGeom>
        </p:spPr>
        <p:txBody>
          <a:bodyPr wrap="square">
            <a:spAutoFit/>
          </a:bodyPr>
          <a:lstStyle/>
          <a:p>
            <a:r>
              <a:rPr lang="en-US" b="1" dirty="0"/>
              <a:t>Constant value</a:t>
            </a:r>
          </a:p>
        </p:txBody>
      </p:sp>
      <p:sp>
        <p:nvSpPr>
          <p:cNvPr id="83" name="Rectangle 82">
            <a:extLst>
              <a:ext uri="{FF2B5EF4-FFF2-40B4-BE49-F238E27FC236}">
                <a16:creationId xmlns:a16="http://schemas.microsoft.com/office/drawing/2014/main" id="{71740815-D4AB-6F48-A1FD-3D83B1D97E19}"/>
              </a:ext>
            </a:extLst>
          </p:cNvPr>
          <p:cNvSpPr/>
          <p:nvPr/>
        </p:nvSpPr>
        <p:spPr>
          <a:xfrm>
            <a:off x="4947445" y="5621065"/>
            <a:ext cx="2409674" cy="379179"/>
          </a:xfrm>
          <a:prstGeom prst="rect">
            <a:avLst/>
          </a:prstGeom>
        </p:spPr>
        <p:txBody>
          <a:bodyPr wrap="square">
            <a:spAutoFit/>
          </a:bodyPr>
          <a:lstStyle/>
          <a:p>
            <a:r>
              <a:rPr lang="en-US" b="1" dirty="0"/>
              <a:t>Immediate value</a:t>
            </a:r>
          </a:p>
        </p:txBody>
      </p:sp>
      <p:sp>
        <p:nvSpPr>
          <p:cNvPr id="84" name="Rectangle 83">
            <a:extLst>
              <a:ext uri="{FF2B5EF4-FFF2-40B4-BE49-F238E27FC236}">
                <a16:creationId xmlns:a16="http://schemas.microsoft.com/office/drawing/2014/main" id="{62C9985F-D043-A247-9B8D-30437BE05807}"/>
              </a:ext>
            </a:extLst>
          </p:cNvPr>
          <p:cNvSpPr/>
          <p:nvPr/>
        </p:nvSpPr>
        <p:spPr>
          <a:xfrm>
            <a:off x="6708184" y="5928316"/>
            <a:ext cx="2409674" cy="379179"/>
          </a:xfrm>
          <a:prstGeom prst="rect">
            <a:avLst/>
          </a:prstGeom>
        </p:spPr>
        <p:txBody>
          <a:bodyPr wrap="square">
            <a:spAutoFit/>
          </a:bodyPr>
          <a:lstStyle/>
          <a:p>
            <a:r>
              <a:rPr lang="en-US" b="1" dirty="0"/>
              <a:t>Stateful active</a:t>
            </a:r>
          </a:p>
        </p:txBody>
      </p:sp>
      <p:sp>
        <p:nvSpPr>
          <p:cNvPr id="85" name="Rectangle 84">
            <a:extLst>
              <a:ext uri="{FF2B5EF4-FFF2-40B4-BE49-F238E27FC236}">
                <a16:creationId xmlns:a16="http://schemas.microsoft.com/office/drawing/2014/main" id="{0689C787-260E-EB49-B8A7-CF840D76EE2A}"/>
              </a:ext>
            </a:extLst>
          </p:cNvPr>
          <p:cNvSpPr/>
          <p:nvPr/>
        </p:nvSpPr>
        <p:spPr>
          <a:xfrm>
            <a:off x="8620241" y="5354544"/>
            <a:ext cx="2409674" cy="379179"/>
          </a:xfrm>
          <a:prstGeom prst="rect">
            <a:avLst/>
          </a:prstGeom>
        </p:spPr>
        <p:txBody>
          <a:bodyPr wrap="square">
            <a:spAutoFit/>
          </a:bodyPr>
          <a:lstStyle/>
          <a:p>
            <a:r>
              <a:rPr lang="en-US" b="1" dirty="0"/>
              <a:t>Stateless opcode</a:t>
            </a:r>
          </a:p>
        </p:txBody>
      </p:sp>
      <p:cxnSp>
        <p:nvCxnSpPr>
          <p:cNvPr id="87" name="Straight Arrow Connector 86">
            <a:extLst>
              <a:ext uri="{FF2B5EF4-FFF2-40B4-BE49-F238E27FC236}">
                <a16:creationId xmlns:a16="http://schemas.microsoft.com/office/drawing/2014/main" id="{3847F877-C862-B74F-A8DE-35701121A3D3}"/>
              </a:ext>
            </a:extLst>
          </p:cNvPr>
          <p:cNvCxnSpPr>
            <a:stCxn id="81" idx="0"/>
          </p:cNvCxnSpPr>
          <p:nvPr/>
        </p:nvCxnSpPr>
        <p:spPr>
          <a:xfrm flipV="1">
            <a:off x="1329427" y="4771112"/>
            <a:ext cx="769293" cy="11125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45515289-5BA1-AC43-B44C-723F5CD88B82}"/>
              </a:ext>
            </a:extLst>
          </p:cNvPr>
          <p:cNvCxnSpPr>
            <a:cxnSpLocks/>
          </p:cNvCxnSpPr>
          <p:nvPr/>
        </p:nvCxnSpPr>
        <p:spPr>
          <a:xfrm flipV="1">
            <a:off x="2869677" y="4154425"/>
            <a:ext cx="1814990" cy="13099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2B410507-5784-9F41-86EF-CBB9A91439E7}"/>
              </a:ext>
            </a:extLst>
          </p:cNvPr>
          <p:cNvCxnSpPr>
            <a:cxnSpLocks/>
          </p:cNvCxnSpPr>
          <p:nvPr/>
        </p:nvCxnSpPr>
        <p:spPr>
          <a:xfrm flipH="1" flipV="1">
            <a:off x="3856039" y="4995343"/>
            <a:ext cx="122193" cy="9277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C94423E0-1727-3C4A-80F0-67634A5E065A}"/>
              </a:ext>
            </a:extLst>
          </p:cNvPr>
          <p:cNvCxnSpPr>
            <a:cxnSpLocks/>
          </p:cNvCxnSpPr>
          <p:nvPr/>
        </p:nvCxnSpPr>
        <p:spPr>
          <a:xfrm flipH="1" flipV="1">
            <a:off x="4329420" y="3254786"/>
            <a:ext cx="1386365" cy="23627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7F744EF0-20EE-074D-969C-74CEBC6E3655}"/>
              </a:ext>
            </a:extLst>
          </p:cNvPr>
          <p:cNvCxnSpPr>
            <a:cxnSpLocks/>
          </p:cNvCxnSpPr>
          <p:nvPr/>
        </p:nvCxnSpPr>
        <p:spPr>
          <a:xfrm flipH="1" flipV="1">
            <a:off x="4513246" y="4900136"/>
            <a:ext cx="2755355" cy="10822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7AEC5C54-4C56-854E-A8A3-0D319186102A}"/>
              </a:ext>
            </a:extLst>
          </p:cNvPr>
          <p:cNvCxnSpPr>
            <a:cxnSpLocks/>
          </p:cNvCxnSpPr>
          <p:nvPr/>
        </p:nvCxnSpPr>
        <p:spPr>
          <a:xfrm flipH="1" flipV="1">
            <a:off x="4424728" y="3198774"/>
            <a:ext cx="4897486" cy="20374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553067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8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9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8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9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p:bldP spid="81" grpId="0"/>
      <p:bldP spid="82" grpId="0"/>
      <p:bldP spid="83" grpId="0"/>
      <p:bldP spid="84" grpId="0"/>
      <p:bldP spid="8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A8183D-5047-7A4F-88D6-C963E119FB32}"/>
              </a:ext>
            </a:extLst>
          </p:cNvPr>
          <p:cNvSpPr>
            <a:spLocks noGrp="1"/>
          </p:cNvSpPr>
          <p:nvPr>
            <p:ph type="title"/>
          </p:nvPr>
        </p:nvSpPr>
        <p:spPr/>
        <p:txBody>
          <a:bodyPr/>
          <a:lstStyle/>
          <a:p>
            <a:r>
              <a:rPr lang="en-US" dirty="0"/>
              <a:t>Evaluation: What should the baseline be?</a:t>
            </a:r>
          </a:p>
        </p:txBody>
      </p:sp>
      <p:sp>
        <p:nvSpPr>
          <p:cNvPr id="3" name="Content Placeholder 2">
            <a:extLst>
              <a:ext uri="{FF2B5EF4-FFF2-40B4-BE49-F238E27FC236}">
                <a16:creationId xmlns:a16="http://schemas.microsoft.com/office/drawing/2014/main" id="{5792BD70-A7F6-9C4C-A6A8-0398DCC1801C}"/>
              </a:ext>
            </a:extLst>
          </p:cNvPr>
          <p:cNvSpPr>
            <a:spLocks noGrp="1"/>
          </p:cNvSpPr>
          <p:nvPr>
            <p:ph idx="1"/>
          </p:nvPr>
        </p:nvSpPr>
        <p:spPr/>
        <p:txBody>
          <a:bodyPr>
            <a:normAutofit/>
          </a:bodyPr>
          <a:lstStyle/>
          <a:p>
            <a:r>
              <a:rPr lang="en-US" dirty="0"/>
              <a:t>P4-14/P4-16  compilers from chip vendors (e.g., Barefoot, </a:t>
            </a:r>
            <a:r>
              <a:rPr lang="en-US" dirty="0" err="1"/>
              <a:t>Netronome</a:t>
            </a:r>
            <a:r>
              <a:rPr lang="en-US" dirty="0"/>
              <a:t>, Xilinx)?</a:t>
            </a:r>
          </a:p>
          <a:p>
            <a:pPr lvl="1"/>
            <a:r>
              <a:rPr lang="en-US" dirty="0"/>
              <a:t>Don’t support the (relatively) high-level atomic/transactional programming model supported by Domino.</a:t>
            </a:r>
          </a:p>
          <a:p>
            <a:r>
              <a:rPr lang="en-US" dirty="0"/>
              <a:t>Open source p4c compiler?</a:t>
            </a:r>
          </a:p>
          <a:p>
            <a:pPr lvl="1"/>
            <a:r>
              <a:rPr lang="en-US" dirty="0"/>
              <a:t>Supports software packet processing targets that have a different architecture</a:t>
            </a:r>
          </a:p>
          <a:p>
            <a:r>
              <a:rPr lang="en-US" dirty="0"/>
              <a:t>So, we compare Chipmunk against Domino’s existing compiler</a:t>
            </a:r>
          </a:p>
          <a:p>
            <a:pPr lvl="1"/>
            <a:r>
              <a:rPr lang="en-US" dirty="0"/>
              <a:t>Uses handcrafted rules for translating Domino programs to simulator machine code</a:t>
            </a:r>
          </a:p>
        </p:txBody>
      </p:sp>
    </p:spTree>
    <p:extLst>
      <p:ext uri="{BB962C8B-B14F-4D97-AF65-F5344CB8AC3E}">
        <p14:creationId xmlns:p14="http://schemas.microsoft.com/office/powerpoint/2010/main" val="2576933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E33499-F06A-B642-AEA4-9F7D413F3829}"/>
              </a:ext>
            </a:extLst>
          </p:cNvPr>
          <p:cNvSpPr>
            <a:spLocks noGrp="1"/>
          </p:cNvSpPr>
          <p:nvPr>
            <p:ph type="title"/>
          </p:nvPr>
        </p:nvSpPr>
        <p:spPr/>
        <p:txBody>
          <a:bodyPr/>
          <a:lstStyle/>
          <a:p>
            <a:r>
              <a:rPr lang="en-US" dirty="0"/>
              <a:t>Evaluation: What benchmarks should we use?</a:t>
            </a:r>
          </a:p>
        </p:txBody>
      </p:sp>
      <p:sp>
        <p:nvSpPr>
          <p:cNvPr id="3" name="Content Placeholder 2">
            <a:extLst>
              <a:ext uri="{FF2B5EF4-FFF2-40B4-BE49-F238E27FC236}">
                <a16:creationId xmlns:a16="http://schemas.microsoft.com/office/drawing/2014/main" id="{CA5A74CB-211D-C945-BAF2-428C88F5F850}"/>
              </a:ext>
            </a:extLst>
          </p:cNvPr>
          <p:cNvSpPr>
            <a:spLocks noGrp="1"/>
          </p:cNvSpPr>
          <p:nvPr>
            <p:ph idx="1"/>
          </p:nvPr>
        </p:nvSpPr>
        <p:spPr/>
        <p:txBody>
          <a:bodyPr>
            <a:normAutofit fontScale="92500" lnSpcReduction="10000"/>
          </a:bodyPr>
          <a:lstStyle/>
          <a:p>
            <a:r>
              <a:rPr lang="en-US" dirty="0"/>
              <a:t>Picked benchmark programs from Domino paper.</a:t>
            </a:r>
          </a:p>
          <a:p>
            <a:endParaRPr lang="en-US" dirty="0"/>
          </a:p>
          <a:p>
            <a:r>
              <a:rPr lang="en-US" dirty="0"/>
              <a:t>However, these programs were all written to ensure successful Domino compilation.</a:t>
            </a:r>
          </a:p>
          <a:p>
            <a:endParaRPr lang="en-US" dirty="0"/>
          </a:p>
          <a:p>
            <a:r>
              <a:rPr lang="en-US" dirty="0"/>
              <a:t>Question: if we mutate these programs in semantic-preserving ways, will Domino still compile them?</a:t>
            </a:r>
          </a:p>
          <a:p>
            <a:pPr lvl="1"/>
            <a:r>
              <a:rPr lang="en-US" dirty="0"/>
              <a:t>Theoretically, yes: if a program compiles, an equivalent program should also compile</a:t>
            </a:r>
          </a:p>
          <a:p>
            <a:pPr lvl="1"/>
            <a:r>
              <a:rPr lang="en-US" dirty="0"/>
              <a:t>Empirically, maybe: how good are Domino’s handcrafted rules in finding machine code to implement a Domino program?</a:t>
            </a:r>
          </a:p>
          <a:p>
            <a:pPr lvl="1"/>
            <a:r>
              <a:rPr lang="en-US" dirty="0"/>
              <a:t>Types of mutations: switch order of predicates in an if </a:t>
            </a:r>
            <a:r>
              <a:rPr lang="en-US" dirty="0" err="1"/>
              <a:t>clasuse</a:t>
            </a:r>
            <a:r>
              <a:rPr lang="en-US" dirty="0"/>
              <a:t>.</a:t>
            </a:r>
          </a:p>
        </p:txBody>
      </p:sp>
    </p:spTree>
    <p:extLst>
      <p:ext uri="{BB962C8B-B14F-4D97-AF65-F5344CB8AC3E}">
        <p14:creationId xmlns:p14="http://schemas.microsoft.com/office/powerpoint/2010/main" val="3379480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E3B512BF-0119-674A-9210-0BB5D93E6DFA}"/>
              </a:ext>
            </a:extLst>
          </p:cNvPr>
          <p:cNvGraphicFramePr>
            <a:graphicFrameLocks noGrp="1"/>
          </p:cNvGraphicFramePr>
          <p:nvPr>
            <p:extLst>
              <p:ext uri="{D42A27DB-BD31-4B8C-83A1-F6EECF244321}">
                <p14:modId xmlns:p14="http://schemas.microsoft.com/office/powerpoint/2010/main" val="139535316"/>
              </p:ext>
            </p:extLst>
          </p:nvPr>
        </p:nvGraphicFramePr>
        <p:xfrm>
          <a:off x="605481" y="2465036"/>
          <a:ext cx="10383796" cy="3606800"/>
        </p:xfrm>
        <a:graphic>
          <a:graphicData uri="http://schemas.openxmlformats.org/drawingml/2006/table">
            <a:tbl>
              <a:tblPr firstRow="1" bandRow="1">
                <a:tableStyleId>{2D5ABB26-0587-4C30-8999-92F81FD0307C}</a:tableStyleId>
              </a:tblPr>
              <a:tblGrid>
                <a:gridCol w="2595949">
                  <a:extLst>
                    <a:ext uri="{9D8B030D-6E8A-4147-A177-3AD203B41FA5}">
                      <a16:colId xmlns:a16="http://schemas.microsoft.com/office/drawing/2014/main" val="3923256798"/>
                    </a:ext>
                  </a:extLst>
                </a:gridCol>
                <a:gridCol w="2595949">
                  <a:extLst>
                    <a:ext uri="{9D8B030D-6E8A-4147-A177-3AD203B41FA5}">
                      <a16:colId xmlns:a16="http://schemas.microsoft.com/office/drawing/2014/main" val="266679666"/>
                    </a:ext>
                  </a:extLst>
                </a:gridCol>
                <a:gridCol w="2595949">
                  <a:extLst>
                    <a:ext uri="{9D8B030D-6E8A-4147-A177-3AD203B41FA5}">
                      <a16:colId xmlns:a16="http://schemas.microsoft.com/office/drawing/2014/main" val="3368961904"/>
                    </a:ext>
                  </a:extLst>
                </a:gridCol>
                <a:gridCol w="2595949">
                  <a:extLst>
                    <a:ext uri="{9D8B030D-6E8A-4147-A177-3AD203B41FA5}">
                      <a16:colId xmlns:a16="http://schemas.microsoft.com/office/drawing/2014/main" val="1155503622"/>
                    </a:ext>
                  </a:extLst>
                </a:gridCol>
              </a:tblGrid>
              <a:tr h="370840">
                <a:tc>
                  <a:txBody>
                    <a:bodyPr/>
                    <a:lstStyle/>
                    <a:p>
                      <a:pPr algn="ctr"/>
                      <a:r>
                        <a:rPr lang="en-US" dirty="0"/>
                        <a:t>Program</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Chipmunk</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t>Domino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Chipmunk Compilation time (sec)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51333489"/>
                  </a:ext>
                </a:extLst>
              </a:tr>
              <a:tr h="370840">
                <a:tc>
                  <a:txBody>
                    <a:bodyPr/>
                    <a:lstStyle/>
                    <a:p>
                      <a:r>
                        <a:rPr lang="en-US"/>
                        <a:t>RCP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b="1" dirty="0">
                          <a:solidFill>
                            <a:srgbClr val="00B0F0"/>
                          </a:solidFill>
                        </a:rPr>
                        <a:t>10/10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00B0F0"/>
                          </a:solidFill>
                        </a:rPr>
                        <a:t>10/10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dirty="0"/>
                        <a:t>17.7</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44784364"/>
                  </a:ext>
                </a:extLst>
              </a:tr>
              <a:tr h="370840">
                <a:tc>
                  <a:txBody>
                    <a:bodyPr/>
                    <a:lstStyle/>
                    <a:p>
                      <a:r>
                        <a:rPr lang="en-US"/>
                        <a:t>Stateful Firewall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00B0F0"/>
                          </a:solidFill>
                        </a:rPr>
                        <a:t>10/10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9/10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dirty="0"/>
                        <a:t>2295</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86257392"/>
                  </a:ext>
                </a:extLst>
              </a:tr>
              <a:tr h="370840">
                <a:tc>
                  <a:txBody>
                    <a:bodyPr/>
                    <a:lstStyle/>
                    <a:p>
                      <a:r>
                        <a:rPr lang="en-US"/>
                        <a:t>Sampling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00B0F0"/>
                          </a:solidFill>
                        </a:rPr>
                        <a:t>10/10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dirty="0"/>
                        <a:t>7.3</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77813475"/>
                  </a:ext>
                </a:extLst>
              </a:tr>
              <a:tr h="370840">
                <a:tc>
                  <a:txBody>
                    <a:bodyPr/>
                    <a:lstStyle/>
                    <a:p>
                      <a:r>
                        <a:rPr lang="en-US"/>
                        <a:t>BLUE (increase)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00B0F0"/>
                          </a:solidFill>
                        </a:rPr>
                        <a:t>10/10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dirty="0"/>
                        <a:t>10.7</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7542299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BLUE (decrease)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00B0F0"/>
                          </a:solidFill>
                        </a:rPr>
                        <a:t>10/10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dirty="0"/>
                        <a:t>52.5</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6661868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Flowlet switching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t>7/10 </a:t>
                      </a:r>
                      <a:r>
                        <a:rPr lang="en-US" dirty="0"/>
                        <a:t>(timeout)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b="1" dirty="0">
                          <a:solidFill>
                            <a:srgbClr val="00B0F0"/>
                          </a:solidFill>
                        </a:rPr>
                        <a:t>10/10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dirty="0"/>
                        <a:t>3648</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964256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Detecting new flows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00B0F0"/>
                          </a:solidFill>
                        </a:rPr>
                        <a:t>10/10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dirty="0"/>
                        <a:t>7.7</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1441626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Detecting flow reordering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00B0F0"/>
                          </a:solidFill>
                        </a:rPr>
                        <a:t>10/10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dirty="0"/>
                        <a:t>8.3</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33498608"/>
                  </a:ext>
                </a:extLst>
              </a:tr>
            </a:tbl>
          </a:graphicData>
        </a:graphic>
      </p:graphicFrame>
      <p:sp>
        <p:nvSpPr>
          <p:cNvPr id="6" name="Title 1">
            <a:extLst>
              <a:ext uri="{FF2B5EF4-FFF2-40B4-BE49-F238E27FC236}">
                <a16:creationId xmlns:a16="http://schemas.microsoft.com/office/drawing/2014/main" id="{05B69106-92A8-B348-91C3-A2BBE3964F07}"/>
              </a:ext>
            </a:extLst>
          </p:cNvPr>
          <p:cNvSpPr txBox="1">
            <a:spLocks/>
          </p:cNvSpPr>
          <p:nvPr/>
        </p:nvSpPr>
        <p:spPr>
          <a:xfrm>
            <a:off x="296562" y="274638"/>
            <a:ext cx="11738919"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800" b="0" i="0" u="none" strike="noStrike" kern="1200" cap="none" spc="0" normalizeH="0" baseline="0" noProof="0" dirty="0">
                <a:ln>
                  <a:noFill/>
                </a:ln>
                <a:solidFill>
                  <a:srgbClr val="0000FF"/>
                </a:solidFill>
                <a:effectLst/>
                <a:uLnTx/>
                <a:uFillTx/>
                <a:latin typeface="Calibri"/>
                <a:ea typeface="+mj-ea"/>
                <a:cs typeface="+mj-cs"/>
              </a:rPr>
              <a:t>Evaluation: how do Domino and Chipmunk compare on the mutations?</a:t>
            </a:r>
          </a:p>
        </p:txBody>
      </p:sp>
      <p:sp>
        <p:nvSpPr>
          <p:cNvPr id="2" name="Oval 1">
            <a:extLst>
              <a:ext uri="{FF2B5EF4-FFF2-40B4-BE49-F238E27FC236}">
                <a16:creationId xmlns:a16="http://schemas.microsoft.com/office/drawing/2014/main" id="{546865A1-90F3-0543-B3D6-369E077F5447}"/>
              </a:ext>
            </a:extLst>
          </p:cNvPr>
          <p:cNvSpPr/>
          <p:nvPr/>
        </p:nvSpPr>
        <p:spPr>
          <a:xfrm>
            <a:off x="8134350" y="4895850"/>
            <a:ext cx="1276350" cy="4572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78444E48-1A9A-6644-B4CF-D2089D81806E}"/>
              </a:ext>
            </a:extLst>
          </p:cNvPr>
          <p:cNvSpPr txBox="1"/>
          <p:nvPr/>
        </p:nvSpPr>
        <p:spPr>
          <a:xfrm>
            <a:off x="3605349" y="1854926"/>
            <a:ext cx="7057701" cy="369332"/>
          </a:xfrm>
          <a:prstGeom prst="rect">
            <a:avLst/>
          </a:prstGeom>
          <a:noFill/>
        </p:spPr>
        <p:txBody>
          <a:bodyPr wrap="none" rtlCol="0">
            <a:spAutoFit/>
          </a:bodyPr>
          <a:lstStyle/>
          <a:p>
            <a:r>
              <a:rPr lang="en-US" dirty="0"/>
              <a:t>Domino compilation time: Very quick; few seconds on most benchmarks</a:t>
            </a:r>
          </a:p>
        </p:txBody>
      </p:sp>
    </p:spTree>
    <p:extLst>
      <p:ext uri="{BB962C8B-B14F-4D97-AF65-F5344CB8AC3E}">
        <p14:creationId xmlns:p14="http://schemas.microsoft.com/office/powerpoint/2010/main" val="3884394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E3B512BF-0119-674A-9210-0BB5D93E6DFA}"/>
              </a:ext>
            </a:extLst>
          </p:cNvPr>
          <p:cNvGraphicFramePr>
            <a:graphicFrameLocks noGrp="1"/>
          </p:cNvGraphicFramePr>
          <p:nvPr>
            <p:extLst>
              <p:ext uri="{D42A27DB-BD31-4B8C-83A1-F6EECF244321}">
                <p14:modId xmlns:p14="http://schemas.microsoft.com/office/powerpoint/2010/main" val="2095402363"/>
              </p:ext>
            </p:extLst>
          </p:nvPr>
        </p:nvGraphicFramePr>
        <p:xfrm>
          <a:off x="1655808" y="2465036"/>
          <a:ext cx="7787847" cy="1854200"/>
        </p:xfrm>
        <a:graphic>
          <a:graphicData uri="http://schemas.openxmlformats.org/drawingml/2006/table">
            <a:tbl>
              <a:tblPr firstRow="1" bandRow="1">
                <a:tableStyleId>{5C22544A-7EE6-4342-B048-85BDC9FD1C3A}</a:tableStyleId>
              </a:tblPr>
              <a:tblGrid>
                <a:gridCol w="2595949">
                  <a:extLst>
                    <a:ext uri="{9D8B030D-6E8A-4147-A177-3AD203B41FA5}">
                      <a16:colId xmlns:a16="http://schemas.microsoft.com/office/drawing/2014/main" val="3923256798"/>
                    </a:ext>
                  </a:extLst>
                </a:gridCol>
                <a:gridCol w="2595949">
                  <a:extLst>
                    <a:ext uri="{9D8B030D-6E8A-4147-A177-3AD203B41FA5}">
                      <a16:colId xmlns:a16="http://schemas.microsoft.com/office/drawing/2014/main" val="266679666"/>
                    </a:ext>
                  </a:extLst>
                </a:gridCol>
                <a:gridCol w="2595949">
                  <a:extLst>
                    <a:ext uri="{9D8B030D-6E8A-4147-A177-3AD203B41FA5}">
                      <a16:colId xmlns:a16="http://schemas.microsoft.com/office/drawing/2014/main" val="3368961904"/>
                    </a:ext>
                  </a:extLst>
                </a:gridCol>
              </a:tblGrid>
              <a:tr h="370840">
                <a:tc>
                  <a:txBody>
                    <a:bodyPr/>
                    <a:lstStyle/>
                    <a:p>
                      <a:pPr algn="ctr"/>
                      <a:r>
                        <a:rPr lang="en-US">
                          <a:solidFill>
                            <a:schemeClr val="tx1"/>
                          </a:solidFill>
                        </a:rPr>
                        <a:t>Program</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solidFill>
                            <a:schemeClr val="tx1"/>
                          </a:solidFill>
                        </a:rPr>
                        <a:t>Chipmunk</a:t>
                      </a:r>
                    </a:p>
                  </a:txBody>
                  <a:tcPr/>
                </a:tc>
                <a:tc>
                  <a:txBody>
                    <a:bodyPr/>
                    <a:lstStyle/>
                    <a:p>
                      <a:r>
                        <a:rPr lang="en-US">
                          <a:solidFill>
                            <a:schemeClr val="tx1"/>
                          </a:solidFill>
                        </a:rPr>
                        <a:t>Domino</a:t>
                      </a:r>
                      <a:endParaRPr lang="en-US"/>
                    </a:p>
                  </a:txBody>
                  <a:tcPr/>
                </a:tc>
                <a:extLst>
                  <a:ext uri="{0D108BD9-81ED-4DB2-BD59-A6C34878D82A}">
                    <a16:rowId xmlns:a16="http://schemas.microsoft.com/office/drawing/2014/main" val="1851333489"/>
                  </a:ext>
                </a:extLst>
              </a:tr>
              <a:tr h="370840">
                <a:tc>
                  <a:txBody>
                    <a:bodyPr/>
                    <a:lstStyle/>
                    <a:p>
                      <a:pPr algn="ctr"/>
                      <a:endParaRPr lang="en-US">
                        <a:solidFill>
                          <a:schemeClr val="tx1"/>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solidFill>
                          <a:schemeClr val="tx1"/>
                        </a:solidFill>
                      </a:endParaRPr>
                    </a:p>
                  </a:txBody>
                  <a:tcPr/>
                </a:tc>
                <a:tc>
                  <a:txBody>
                    <a:bodyPr/>
                    <a:lstStyle/>
                    <a:p>
                      <a:endParaRPr lang="en-US"/>
                    </a:p>
                  </a:txBody>
                  <a:tcPr/>
                </a:tc>
                <a:extLst>
                  <a:ext uri="{0D108BD9-81ED-4DB2-BD59-A6C34878D82A}">
                    <a16:rowId xmlns:a16="http://schemas.microsoft.com/office/drawing/2014/main" val="3219223902"/>
                  </a:ext>
                </a:extLst>
              </a:tr>
              <a:tr h="370840">
                <a:tc>
                  <a:txBody>
                    <a:bodyPr/>
                    <a:lstStyle/>
                    <a:p>
                      <a:r>
                        <a:rPr lang="en-US"/>
                        <a:t>RCP</a:t>
                      </a:r>
                    </a:p>
                  </a:txBody>
                  <a:tcPr/>
                </a:tc>
                <a:tc>
                  <a:txBody>
                    <a:bodyPr/>
                    <a:lstStyle/>
                    <a:p>
                      <a:endParaRPr lang="en-US"/>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a:txBody>
                  <a:tcPr/>
                </a:tc>
                <a:extLst>
                  <a:ext uri="{0D108BD9-81ED-4DB2-BD59-A6C34878D82A}">
                    <a16:rowId xmlns:a16="http://schemas.microsoft.com/office/drawing/2014/main" val="2444784364"/>
                  </a:ext>
                </a:extLst>
              </a:tr>
              <a:tr h="370840">
                <a:tc>
                  <a:txBody>
                    <a:bodyPr/>
                    <a:lstStyle/>
                    <a:p>
                      <a:r>
                        <a:rPr lang="en-US"/>
                        <a:t>Stateful Firewall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a:txBody>
                  <a:tcPr/>
                </a:tc>
                <a:tc>
                  <a:txBody>
                    <a:bodyPr/>
                    <a:lstStyle/>
                    <a:p>
                      <a:endParaRPr lang="en-US"/>
                    </a:p>
                  </a:txBody>
                  <a:tcPr/>
                </a:tc>
                <a:extLst>
                  <a:ext uri="{0D108BD9-81ED-4DB2-BD59-A6C34878D82A}">
                    <a16:rowId xmlns:a16="http://schemas.microsoft.com/office/drawing/2014/main" val="268625739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Flowlet switching</a:t>
                      </a:r>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29642564"/>
                  </a:ext>
                </a:extLst>
              </a:tr>
            </a:tbl>
          </a:graphicData>
        </a:graphic>
      </p:graphicFrame>
      <p:pic>
        <p:nvPicPr>
          <p:cNvPr id="2" name="Picture 1">
            <a:extLst>
              <a:ext uri="{FF2B5EF4-FFF2-40B4-BE49-F238E27FC236}">
                <a16:creationId xmlns:a16="http://schemas.microsoft.com/office/drawing/2014/main" id="{B10BD539-7863-6541-AF91-14BA4AF04724}"/>
              </a:ext>
            </a:extLst>
          </p:cNvPr>
          <p:cNvPicPr>
            <a:picLocks noChangeAspect="1"/>
          </p:cNvPicPr>
          <p:nvPr/>
        </p:nvPicPr>
        <p:blipFill>
          <a:blip r:embed="rId3"/>
          <a:stretch>
            <a:fillRect/>
          </a:stretch>
        </p:blipFill>
        <p:spPr>
          <a:xfrm>
            <a:off x="5929356" y="1951858"/>
            <a:ext cx="4577729" cy="3389699"/>
          </a:xfrm>
          <a:prstGeom prst="rect">
            <a:avLst/>
          </a:prstGeom>
        </p:spPr>
      </p:pic>
      <p:pic>
        <p:nvPicPr>
          <p:cNvPr id="3" name="Picture 2">
            <a:extLst>
              <a:ext uri="{FF2B5EF4-FFF2-40B4-BE49-F238E27FC236}">
                <a16:creationId xmlns:a16="http://schemas.microsoft.com/office/drawing/2014/main" id="{71E0E803-CD09-0B45-8D82-2A3BB3DA9A16}"/>
              </a:ext>
            </a:extLst>
          </p:cNvPr>
          <p:cNvPicPr>
            <a:picLocks noChangeAspect="1"/>
          </p:cNvPicPr>
          <p:nvPr/>
        </p:nvPicPr>
        <p:blipFill>
          <a:blip r:embed="rId4"/>
          <a:stretch>
            <a:fillRect/>
          </a:stretch>
        </p:blipFill>
        <p:spPr>
          <a:xfrm>
            <a:off x="1219200" y="1951858"/>
            <a:ext cx="4719420" cy="3389699"/>
          </a:xfrm>
          <a:prstGeom prst="rect">
            <a:avLst/>
          </a:prstGeom>
        </p:spPr>
      </p:pic>
      <p:sp>
        <p:nvSpPr>
          <p:cNvPr id="6" name="Title 1">
            <a:extLst>
              <a:ext uri="{FF2B5EF4-FFF2-40B4-BE49-F238E27FC236}">
                <a16:creationId xmlns:a16="http://schemas.microsoft.com/office/drawing/2014/main" id="{B8487A17-E747-C84E-85BA-76B6EDE68122}"/>
              </a:ext>
            </a:extLst>
          </p:cNvPr>
          <p:cNvSpPr txBox="1">
            <a:spLocks/>
          </p:cNvSpPr>
          <p:nvPr/>
        </p:nvSpPr>
        <p:spPr>
          <a:xfrm>
            <a:off x="296562" y="274638"/>
            <a:ext cx="11738919"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800" b="0" i="0" u="none" strike="noStrike" kern="1200" cap="none" spc="0" normalizeH="0" baseline="0" noProof="0" dirty="0">
                <a:ln>
                  <a:noFill/>
                </a:ln>
                <a:solidFill>
                  <a:srgbClr val="0000FF"/>
                </a:solidFill>
                <a:effectLst/>
                <a:uLnTx/>
                <a:uFillTx/>
                <a:latin typeface="Calibri"/>
                <a:ea typeface="+mj-ea"/>
                <a:cs typeface="+mj-cs"/>
              </a:rPr>
              <a:t>Evaluation: resource consumption </a:t>
            </a:r>
          </a:p>
        </p:txBody>
      </p:sp>
    </p:spTree>
    <p:extLst>
      <p:ext uri="{BB962C8B-B14F-4D97-AF65-F5344CB8AC3E}">
        <p14:creationId xmlns:p14="http://schemas.microsoft.com/office/powerpoint/2010/main" val="1993587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7488B10-E791-B84B-9454-529036FFBC58}"/>
              </a:ext>
            </a:extLst>
          </p:cNvPr>
          <p:cNvSpPr txBox="1">
            <a:spLocks/>
          </p:cNvSpPr>
          <p:nvPr/>
        </p:nvSpPr>
        <p:spPr>
          <a:xfrm>
            <a:off x="296562" y="274638"/>
            <a:ext cx="11738919"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800" b="0" i="0" u="none" strike="noStrike" kern="1200" cap="none" spc="0" normalizeH="0" baseline="0" noProof="0" dirty="0">
                <a:ln>
                  <a:noFill/>
                </a:ln>
                <a:solidFill>
                  <a:srgbClr val="0000FF"/>
                </a:solidFill>
                <a:effectLst/>
                <a:uLnTx/>
                <a:uFillTx/>
                <a:latin typeface="Calibri"/>
                <a:ea typeface="+mj-ea"/>
                <a:cs typeface="+mj-cs"/>
              </a:rPr>
              <a:t>Evaluation: summary</a:t>
            </a:r>
          </a:p>
        </p:txBody>
      </p:sp>
      <p:sp>
        <p:nvSpPr>
          <p:cNvPr id="6" name="TextBox 5">
            <a:extLst>
              <a:ext uri="{FF2B5EF4-FFF2-40B4-BE49-F238E27FC236}">
                <a16:creationId xmlns:a16="http://schemas.microsoft.com/office/drawing/2014/main" id="{922F54D0-C445-5246-B19F-2D7BF091539A}"/>
              </a:ext>
            </a:extLst>
          </p:cNvPr>
          <p:cNvSpPr txBox="1"/>
          <p:nvPr/>
        </p:nvSpPr>
        <p:spPr>
          <a:xfrm>
            <a:off x="1099751" y="1599875"/>
            <a:ext cx="9527060" cy="954107"/>
          </a:xfrm>
          <a:prstGeom prst="rect">
            <a:avLst/>
          </a:prstGeom>
          <a:noFill/>
        </p:spPr>
        <p:txBody>
          <a:bodyPr wrap="square" rtlCol="0">
            <a:spAutoFit/>
          </a:bodyPr>
          <a:lstStyle/>
          <a:p>
            <a:pPr marL="342900" indent="-342900">
              <a:buFont typeface="Arial" panose="020B0604020202020204" pitchFamily="34" charset="0"/>
              <a:buChar char="•"/>
            </a:pPr>
            <a:r>
              <a:rPr lang="en-US" sz="2800" dirty="0"/>
              <a:t>In general, Chipmunk can compile many mutation that Domino cannot</a:t>
            </a:r>
          </a:p>
        </p:txBody>
      </p:sp>
      <p:sp>
        <p:nvSpPr>
          <p:cNvPr id="7" name="TextBox 6">
            <a:extLst>
              <a:ext uri="{FF2B5EF4-FFF2-40B4-BE49-F238E27FC236}">
                <a16:creationId xmlns:a16="http://schemas.microsoft.com/office/drawing/2014/main" id="{12E89E06-6673-6F49-9A75-FCBA9E9E4DE1}"/>
              </a:ext>
            </a:extLst>
          </p:cNvPr>
          <p:cNvSpPr txBox="1"/>
          <p:nvPr/>
        </p:nvSpPr>
        <p:spPr>
          <a:xfrm>
            <a:off x="1099751" y="3873130"/>
            <a:ext cx="9527060" cy="954107"/>
          </a:xfrm>
          <a:prstGeom prst="rect">
            <a:avLst/>
          </a:prstGeom>
          <a:noFill/>
        </p:spPr>
        <p:txBody>
          <a:bodyPr wrap="square" rtlCol="0">
            <a:spAutoFit/>
          </a:bodyPr>
          <a:lstStyle>
            <a:defPPr>
              <a:defRPr lang="en-US"/>
            </a:defPPr>
            <a:lvl1pPr marL="342900" indent="-342900">
              <a:buFont typeface="Arial" panose="020B0604020202020204" pitchFamily="34" charset="0"/>
              <a:buChar char="•"/>
              <a:defRPr sz="2800"/>
            </a:lvl1pPr>
          </a:lstStyle>
          <a:p>
            <a:r>
              <a:rPr lang="en-US" dirty="0"/>
              <a:t>However, the compilation time of Chipmunk is much longer than Domino.</a:t>
            </a:r>
          </a:p>
        </p:txBody>
      </p:sp>
      <p:sp>
        <p:nvSpPr>
          <p:cNvPr id="8" name="TextBox 7">
            <a:extLst>
              <a:ext uri="{FF2B5EF4-FFF2-40B4-BE49-F238E27FC236}">
                <a16:creationId xmlns:a16="http://schemas.microsoft.com/office/drawing/2014/main" id="{E0A86A54-C09C-D340-83CF-C90F28AFAB1C}"/>
              </a:ext>
            </a:extLst>
          </p:cNvPr>
          <p:cNvSpPr txBox="1"/>
          <p:nvPr/>
        </p:nvSpPr>
        <p:spPr>
          <a:xfrm>
            <a:off x="1099751" y="2814503"/>
            <a:ext cx="9527060" cy="523220"/>
          </a:xfrm>
          <a:prstGeom prst="rect">
            <a:avLst/>
          </a:prstGeom>
          <a:noFill/>
        </p:spPr>
        <p:txBody>
          <a:bodyPr wrap="square" rtlCol="0">
            <a:spAutoFit/>
          </a:bodyPr>
          <a:lstStyle>
            <a:defPPr>
              <a:defRPr lang="en-US"/>
            </a:defPPr>
            <a:lvl1pPr marL="342900" indent="-342900">
              <a:buFont typeface="Arial" panose="020B0604020202020204" pitchFamily="34" charset="0"/>
              <a:buChar char="•"/>
              <a:defRPr sz="2800"/>
            </a:lvl1pPr>
          </a:lstStyle>
          <a:p>
            <a:r>
              <a:rPr lang="en-US" dirty="0"/>
              <a:t>Chipmunk consumes smaller number of stages and ALUs</a:t>
            </a:r>
          </a:p>
        </p:txBody>
      </p:sp>
    </p:spTree>
    <p:extLst>
      <p:ext uri="{BB962C8B-B14F-4D97-AF65-F5344CB8AC3E}">
        <p14:creationId xmlns:p14="http://schemas.microsoft.com/office/powerpoint/2010/main" val="2187553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A442AC4-4D21-CC43-91B5-08A9F368D471}"/>
              </a:ext>
            </a:extLst>
          </p:cNvPr>
          <p:cNvSpPr txBox="1">
            <a:spLocks/>
          </p:cNvSpPr>
          <p:nvPr/>
        </p:nvSpPr>
        <p:spPr>
          <a:xfrm>
            <a:off x="296562" y="274638"/>
            <a:ext cx="11738919"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800" b="0" i="0" u="none" strike="noStrike" kern="1200" cap="none" spc="0" normalizeH="0" baseline="0" noProof="0" dirty="0">
                <a:ln>
                  <a:noFill/>
                </a:ln>
                <a:solidFill>
                  <a:srgbClr val="0000FF"/>
                </a:solidFill>
                <a:effectLst/>
                <a:uLnTx/>
                <a:uFillTx/>
                <a:latin typeface="Calibri"/>
                <a:ea typeface="+mj-ea"/>
                <a:cs typeface="+mj-cs"/>
              </a:rPr>
              <a:t>Conclusion</a:t>
            </a:r>
          </a:p>
        </p:txBody>
      </p:sp>
      <p:sp>
        <p:nvSpPr>
          <p:cNvPr id="5" name="TextBox 4">
            <a:extLst>
              <a:ext uri="{FF2B5EF4-FFF2-40B4-BE49-F238E27FC236}">
                <a16:creationId xmlns:a16="http://schemas.microsoft.com/office/drawing/2014/main" id="{27AC77B4-5A8F-7B4E-94A4-F0484B1B4EDA}"/>
              </a:ext>
            </a:extLst>
          </p:cNvPr>
          <p:cNvSpPr txBox="1"/>
          <p:nvPr/>
        </p:nvSpPr>
        <p:spPr>
          <a:xfrm>
            <a:off x="1269656" y="1382927"/>
            <a:ext cx="8883993" cy="3416320"/>
          </a:xfrm>
          <a:prstGeom prst="rect">
            <a:avLst/>
          </a:prstGeom>
          <a:noFill/>
        </p:spPr>
        <p:txBody>
          <a:bodyPr wrap="square" rtlCol="0">
            <a:spAutoFit/>
          </a:bodyPr>
          <a:lstStyle/>
          <a:p>
            <a:pPr marL="285750" indent="-285750">
              <a:buFont typeface="Arial" panose="020B0604020202020204" pitchFamily="34" charset="0"/>
              <a:buChar char="•"/>
            </a:pPr>
            <a:r>
              <a:rPr lang="en-US" sz="3600" dirty="0"/>
              <a:t>Program synthesis can play an important role in code generation</a:t>
            </a:r>
          </a:p>
          <a:p>
            <a:endParaRPr lang="en-US" sz="3600" dirty="0"/>
          </a:p>
          <a:p>
            <a:pPr marL="285750" indent="-285750">
              <a:buFont typeface="Arial" panose="020B0604020202020204" pitchFamily="34" charset="0"/>
              <a:buChar char="•"/>
            </a:pPr>
            <a:r>
              <a:rPr lang="en-US" sz="3600" dirty="0"/>
              <a:t>Could expand to generate fast programs for more programmable substrates (e.g., </a:t>
            </a:r>
            <a:r>
              <a:rPr lang="en-US" sz="3600" dirty="0" err="1"/>
              <a:t>SmartNIC</a:t>
            </a:r>
            <a:r>
              <a:rPr lang="en-US" sz="3600" dirty="0"/>
              <a:t>, FPGAs, DPDK, etc.)</a:t>
            </a:r>
          </a:p>
        </p:txBody>
      </p:sp>
    </p:spTree>
    <p:extLst>
      <p:ext uri="{BB962C8B-B14F-4D97-AF65-F5344CB8AC3E}">
        <p14:creationId xmlns:p14="http://schemas.microsoft.com/office/powerpoint/2010/main" val="138571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AEA549-8EF4-AD4E-AC7B-1AB5278178DC}"/>
              </a:ext>
            </a:extLst>
          </p:cNvPr>
          <p:cNvSpPr>
            <a:spLocks noGrp="1"/>
          </p:cNvSpPr>
          <p:nvPr>
            <p:ph type="title"/>
          </p:nvPr>
        </p:nvSpPr>
        <p:spPr/>
        <p:txBody>
          <a:bodyPr/>
          <a:lstStyle/>
          <a:p>
            <a:r>
              <a:rPr lang="en-US" dirty="0"/>
              <a:t>Backup slides</a:t>
            </a:r>
          </a:p>
        </p:txBody>
      </p:sp>
      <p:sp>
        <p:nvSpPr>
          <p:cNvPr id="3" name="Content Placeholder 2">
            <a:extLst>
              <a:ext uri="{FF2B5EF4-FFF2-40B4-BE49-F238E27FC236}">
                <a16:creationId xmlns:a16="http://schemas.microsoft.com/office/drawing/2014/main" id="{12B9002F-0A57-2C4A-8060-59B24E1EED99}"/>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8549126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U-Turn Arrow 11">
            <a:extLst>
              <a:ext uri="{FF2B5EF4-FFF2-40B4-BE49-F238E27FC236}">
                <a16:creationId xmlns:a16="http://schemas.microsoft.com/office/drawing/2014/main" id="{A4083C9A-4109-0F4F-9D32-7B6C957CBFF0}"/>
              </a:ext>
            </a:extLst>
          </p:cNvPr>
          <p:cNvSpPr/>
          <p:nvPr/>
        </p:nvSpPr>
        <p:spPr>
          <a:xfrm rot="10800000">
            <a:off x="4743616" y="4248793"/>
            <a:ext cx="2803489" cy="543235"/>
          </a:xfrm>
          <a:prstGeom prst="uturnArrow">
            <a:avLst>
              <a:gd name="adj1" fmla="val 25000"/>
              <a:gd name="adj2" fmla="val 25000"/>
              <a:gd name="adj3" fmla="val 25000"/>
              <a:gd name="adj4" fmla="val 43750"/>
              <a:gd name="adj5" fmla="val 81752"/>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8337" tIns="64168" rIns="128337" bIns="64168" numCol="1" spcCol="0" rtlCol="0" fromWordArt="0" anchor="ctr" anchorCtr="0" forceAA="0" compatLnSpc="1">
            <a:prstTxWarp prst="textNoShape">
              <a:avLst/>
            </a:prstTxWarp>
            <a:noAutofit/>
          </a:bodyPr>
          <a:lstStyle/>
          <a:p>
            <a:pPr algn="ctr"/>
            <a:endParaRPr lang="en-US" sz="2000">
              <a:solidFill>
                <a:schemeClr val="tx1"/>
              </a:solidFill>
            </a:endParaRPr>
          </a:p>
        </p:txBody>
      </p:sp>
      <p:grpSp>
        <p:nvGrpSpPr>
          <p:cNvPr id="10" name="Group 9">
            <a:extLst>
              <a:ext uri="{FF2B5EF4-FFF2-40B4-BE49-F238E27FC236}">
                <a16:creationId xmlns:a16="http://schemas.microsoft.com/office/drawing/2014/main" id="{6F1EA31D-F8EC-5D45-88D8-AC37F151241B}"/>
              </a:ext>
            </a:extLst>
          </p:cNvPr>
          <p:cNvGrpSpPr/>
          <p:nvPr/>
        </p:nvGrpSpPr>
        <p:grpSpPr>
          <a:xfrm>
            <a:off x="6278521" y="2831001"/>
            <a:ext cx="2861583" cy="1122185"/>
            <a:chOff x="6278521" y="2831001"/>
            <a:chExt cx="2861583" cy="1122185"/>
          </a:xfrm>
        </p:grpSpPr>
        <p:sp>
          <p:nvSpPr>
            <p:cNvPr id="8" name="Rounded Rectangle 7">
              <a:extLst>
                <a:ext uri="{FF2B5EF4-FFF2-40B4-BE49-F238E27FC236}">
                  <a16:creationId xmlns:a16="http://schemas.microsoft.com/office/drawing/2014/main" id="{C69929BB-3949-A749-B3CB-754AA84E703D}"/>
                </a:ext>
              </a:extLst>
            </p:cNvPr>
            <p:cNvSpPr/>
            <p:nvPr/>
          </p:nvSpPr>
          <p:spPr>
            <a:xfrm>
              <a:off x="6372790" y="2831001"/>
              <a:ext cx="2734231" cy="1122185"/>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8337" tIns="64168" rIns="128337" bIns="64168" numCol="1" spcCol="0" rtlCol="0" fromWordArt="0" anchor="ctr" anchorCtr="0" forceAA="0" compatLnSpc="1">
              <a:prstTxWarp prst="textNoShape">
                <a:avLst/>
              </a:prstTxWarp>
              <a:noAutofit/>
            </a:bodyPr>
            <a:lstStyle/>
            <a:p>
              <a:pPr algn="ctr"/>
              <a:endParaRPr lang="en-US" sz="2000"/>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F9DB3769-C2E0-CF44-BD87-27EBBAF00243}"/>
                    </a:ext>
                  </a:extLst>
                </p:cNvPr>
                <p:cNvSpPr txBox="1"/>
                <p:nvPr/>
              </p:nvSpPr>
              <p:spPr>
                <a:xfrm>
                  <a:off x="6278521" y="2991514"/>
                  <a:ext cx="2861583" cy="707886"/>
                </a:xfrm>
                <a:prstGeom prst="rect">
                  <a:avLst/>
                </a:prstGeom>
                <a:noFill/>
              </p:spPr>
              <p:txBody>
                <a:bodyPr wrap="square" rtlCol="0">
                  <a:spAutoFit/>
                </a:bodyPr>
                <a:lstStyle/>
                <a:p>
                  <a:pPr algn="ctr"/>
                  <a:r>
                    <a:rPr lang="en-US" sz="2000" b="1" dirty="0"/>
                    <a:t>Verify</a:t>
                  </a:r>
                  <a:r>
                    <a:rPr lang="en-US" sz="2000" dirty="0"/>
                    <a:t> hole assignment on all inputs </a:t>
                  </a:r>
                  <a14:m>
                    <m:oMath xmlns:m="http://schemas.openxmlformats.org/officeDocument/2006/math">
                      <m:r>
                        <a:rPr lang="en-US" sz="2000" i="1" dirty="0">
                          <a:latin typeface="Cambria Math" panose="02040503050406030204" pitchFamily="18" charset="0"/>
                        </a:rPr>
                        <m:t>𝑌</m:t>
                      </m:r>
                    </m:oMath>
                  </a14:m>
                  <a:r>
                    <a:rPr lang="en-US" sz="2000" dirty="0"/>
                    <a:t>(X ⊆ Y)</a:t>
                  </a:r>
                </a:p>
              </p:txBody>
            </p:sp>
          </mc:Choice>
          <mc:Fallback xmlns="">
            <p:sp>
              <p:nvSpPr>
                <p:cNvPr id="13" name="TextBox 12">
                  <a:extLst>
                    <a:ext uri="{FF2B5EF4-FFF2-40B4-BE49-F238E27FC236}">
                      <a16:creationId xmlns:a16="http://schemas.microsoft.com/office/drawing/2014/main" id="{F9DB3769-C2E0-CF44-BD87-27EBBAF00243}"/>
                    </a:ext>
                  </a:extLst>
                </p:cNvPr>
                <p:cNvSpPr txBox="1">
                  <a:spLocks noRot="1" noChangeAspect="1" noMove="1" noResize="1" noEditPoints="1" noAdjustHandles="1" noChangeArrowheads="1" noChangeShapeType="1" noTextEdit="1"/>
                </p:cNvSpPr>
                <p:nvPr/>
              </p:nvSpPr>
              <p:spPr>
                <a:xfrm>
                  <a:off x="6278521" y="2991514"/>
                  <a:ext cx="2861583" cy="707886"/>
                </a:xfrm>
                <a:prstGeom prst="rect">
                  <a:avLst/>
                </a:prstGeom>
                <a:blipFill>
                  <a:blip r:embed="rId3"/>
                  <a:stretch>
                    <a:fillRect t="-5357" b="-14286"/>
                  </a:stretch>
                </a:blipFill>
              </p:spPr>
              <p:txBody>
                <a:bodyPr/>
                <a:lstStyle/>
                <a:p>
                  <a:r>
                    <a:rPr lang="en-US">
                      <a:noFill/>
                    </a:rPr>
                    <a:t> </a:t>
                  </a:r>
                </a:p>
              </p:txBody>
            </p:sp>
          </mc:Fallback>
        </mc:AlternateContent>
      </p:grpSp>
      <p:grpSp>
        <p:nvGrpSpPr>
          <p:cNvPr id="9" name="Group 8">
            <a:extLst>
              <a:ext uri="{FF2B5EF4-FFF2-40B4-BE49-F238E27FC236}">
                <a16:creationId xmlns:a16="http://schemas.microsoft.com/office/drawing/2014/main" id="{C7A1CC56-4D29-3F4B-80C2-492F8A0D25D0}"/>
              </a:ext>
            </a:extLst>
          </p:cNvPr>
          <p:cNvGrpSpPr/>
          <p:nvPr/>
        </p:nvGrpSpPr>
        <p:grpSpPr>
          <a:xfrm>
            <a:off x="3000482" y="2867518"/>
            <a:ext cx="2734232" cy="1120450"/>
            <a:chOff x="3000482" y="2867518"/>
            <a:chExt cx="2734232" cy="1120450"/>
          </a:xfrm>
        </p:grpSpPr>
        <p:sp>
          <p:nvSpPr>
            <p:cNvPr id="5" name="Rounded Rectangle 4">
              <a:extLst>
                <a:ext uri="{FF2B5EF4-FFF2-40B4-BE49-F238E27FC236}">
                  <a16:creationId xmlns:a16="http://schemas.microsoft.com/office/drawing/2014/main" id="{4D2E0412-F2CB-9642-8CD8-94E0DEA5653E}"/>
                </a:ext>
              </a:extLst>
            </p:cNvPr>
            <p:cNvSpPr/>
            <p:nvPr/>
          </p:nvSpPr>
          <p:spPr>
            <a:xfrm>
              <a:off x="3038333" y="2867518"/>
              <a:ext cx="2514844" cy="1120450"/>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8337" tIns="64168" rIns="128337" bIns="64168" numCol="1" spcCol="0" rtlCol="0" fromWordArt="0" anchor="ctr" anchorCtr="0" forceAA="0" compatLnSpc="1">
              <a:prstTxWarp prst="textNoShape">
                <a:avLst/>
              </a:prstTxWarp>
              <a:noAutofit/>
            </a:bodyPr>
            <a:lstStyle/>
            <a:p>
              <a:pPr algn="ctr"/>
              <a:endParaRPr lang="en-US" sz="2000"/>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BD685BDC-0836-E040-B2E3-130B87E17EC4}"/>
                    </a:ext>
                  </a:extLst>
                </p:cNvPr>
                <p:cNvSpPr txBox="1"/>
                <p:nvPr/>
              </p:nvSpPr>
              <p:spPr>
                <a:xfrm>
                  <a:off x="3000482" y="3026194"/>
                  <a:ext cx="2734232" cy="707886"/>
                </a:xfrm>
                <a:prstGeom prst="rect">
                  <a:avLst/>
                </a:prstGeom>
                <a:noFill/>
              </p:spPr>
              <p:txBody>
                <a:bodyPr wrap="square" rtlCol="0">
                  <a:spAutoFit/>
                </a:bodyPr>
                <a:lstStyle/>
                <a:p>
                  <a:pPr algn="ctr"/>
                  <a:r>
                    <a:rPr lang="en-US" sz="2000" b="1" dirty="0"/>
                    <a:t>Synthesize</a:t>
                  </a:r>
                  <a:r>
                    <a:rPr lang="en-US" sz="2000" dirty="0"/>
                    <a:t> holes that work for inputs </a:t>
                  </a:r>
                  <a14:m>
                    <m:oMath xmlns:m="http://schemas.openxmlformats.org/officeDocument/2006/math">
                      <m:r>
                        <a:rPr lang="en-US" sz="2000" i="1">
                          <a:latin typeface="Cambria Math" panose="02040503050406030204" pitchFamily="18" charset="0"/>
                        </a:rPr>
                        <m:t>𝑋</m:t>
                      </m:r>
                    </m:oMath>
                  </a14:m>
                  <a:endParaRPr lang="en-US" sz="2000" dirty="0"/>
                </a:p>
              </p:txBody>
            </p:sp>
          </mc:Choice>
          <mc:Fallback xmlns="">
            <p:sp>
              <p:nvSpPr>
                <p:cNvPr id="15" name="TextBox 14">
                  <a:extLst>
                    <a:ext uri="{FF2B5EF4-FFF2-40B4-BE49-F238E27FC236}">
                      <a16:creationId xmlns:a16="http://schemas.microsoft.com/office/drawing/2014/main" id="{BD685BDC-0836-E040-B2E3-130B87E17EC4}"/>
                    </a:ext>
                  </a:extLst>
                </p:cNvPr>
                <p:cNvSpPr txBox="1">
                  <a:spLocks noRot="1" noChangeAspect="1" noMove="1" noResize="1" noEditPoints="1" noAdjustHandles="1" noChangeArrowheads="1" noChangeShapeType="1" noTextEdit="1"/>
                </p:cNvSpPr>
                <p:nvPr/>
              </p:nvSpPr>
              <p:spPr>
                <a:xfrm>
                  <a:off x="3000482" y="3026194"/>
                  <a:ext cx="2734232" cy="707886"/>
                </a:xfrm>
                <a:prstGeom prst="rect">
                  <a:avLst/>
                </a:prstGeom>
                <a:blipFill>
                  <a:blip r:embed="rId4"/>
                  <a:stretch>
                    <a:fillRect t="-3509" b="-12281"/>
                  </a:stretch>
                </a:blipFill>
              </p:spPr>
              <p:txBody>
                <a:bodyPr/>
                <a:lstStyle/>
                <a:p>
                  <a:r>
                    <a:rPr lang="en-US">
                      <a:noFill/>
                    </a:rPr>
                    <a:t> </a:t>
                  </a:r>
                </a:p>
              </p:txBody>
            </p:sp>
          </mc:Fallback>
        </mc:AlternateContent>
      </p:grpSp>
      <p:sp>
        <p:nvSpPr>
          <p:cNvPr id="16" name="TextBox 15">
            <a:extLst>
              <a:ext uri="{FF2B5EF4-FFF2-40B4-BE49-F238E27FC236}">
                <a16:creationId xmlns:a16="http://schemas.microsoft.com/office/drawing/2014/main" id="{0D8D8D99-5C5A-8C46-8DF0-5AEBDED3A64F}"/>
              </a:ext>
            </a:extLst>
          </p:cNvPr>
          <p:cNvSpPr txBox="1"/>
          <p:nvPr/>
        </p:nvSpPr>
        <p:spPr>
          <a:xfrm>
            <a:off x="4919913" y="1504289"/>
            <a:ext cx="2168039" cy="400110"/>
          </a:xfrm>
          <a:prstGeom prst="rect">
            <a:avLst/>
          </a:prstGeom>
          <a:noFill/>
        </p:spPr>
        <p:txBody>
          <a:bodyPr wrap="square" rtlCol="0">
            <a:spAutoFit/>
          </a:bodyPr>
          <a:lstStyle/>
          <a:p>
            <a:pPr algn="ctr"/>
            <a:r>
              <a:rPr lang="en-US" sz="2000" dirty="0"/>
              <a:t>Hole Assignment</a:t>
            </a:r>
          </a:p>
        </p:txBody>
      </p:sp>
      <p:sp>
        <p:nvSpPr>
          <p:cNvPr id="17" name="TextBox 16">
            <a:extLst>
              <a:ext uri="{FF2B5EF4-FFF2-40B4-BE49-F238E27FC236}">
                <a16:creationId xmlns:a16="http://schemas.microsoft.com/office/drawing/2014/main" id="{B6D4AE2C-D4AB-0243-8E3A-FFB2189D5A64}"/>
              </a:ext>
            </a:extLst>
          </p:cNvPr>
          <p:cNvSpPr txBox="1"/>
          <p:nvPr/>
        </p:nvSpPr>
        <p:spPr>
          <a:xfrm>
            <a:off x="4807817" y="4888228"/>
            <a:ext cx="3012190" cy="400110"/>
          </a:xfrm>
          <a:prstGeom prst="rect">
            <a:avLst/>
          </a:prstGeom>
          <a:noFill/>
        </p:spPr>
        <p:txBody>
          <a:bodyPr wrap="square" rtlCol="0">
            <a:spAutoFit/>
          </a:bodyPr>
          <a:lstStyle/>
          <a:p>
            <a:pPr algn="ctr"/>
            <a:r>
              <a:rPr lang="en-US" sz="2000" dirty="0"/>
              <a:t>Counterexample Input c</a:t>
            </a:r>
          </a:p>
        </p:txBody>
      </p:sp>
      <p:sp>
        <p:nvSpPr>
          <p:cNvPr id="26" name="Rounded Rectangle 25">
            <a:extLst>
              <a:ext uri="{FF2B5EF4-FFF2-40B4-BE49-F238E27FC236}">
                <a16:creationId xmlns:a16="http://schemas.microsoft.com/office/drawing/2014/main" id="{38A89E34-70DD-BA44-97FD-B48B630D8873}"/>
              </a:ext>
            </a:extLst>
          </p:cNvPr>
          <p:cNvSpPr/>
          <p:nvPr/>
        </p:nvSpPr>
        <p:spPr>
          <a:xfrm>
            <a:off x="1520723" y="5134956"/>
            <a:ext cx="1212506" cy="5679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8337" tIns="64168" rIns="128337" bIns="64168" numCol="1" spcCol="0" rtlCol="0" fromWordArt="0" anchor="ctr" anchorCtr="0" forceAA="0" compatLnSpc="1">
            <a:prstTxWarp prst="textNoShape">
              <a:avLst/>
            </a:prstTxWarp>
            <a:noAutofit/>
          </a:bodyPr>
          <a:lstStyle/>
          <a:p>
            <a:pPr algn="ctr"/>
            <a:r>
              <a:rPr lang="en-US" sz="2000" dirty="0"/>
              <a:t>Failure</a:t>
            </a:r>
          </a:p>
        </p:txBody>
      </p:sp>
      <p:sp>
        <p:nvSpPr>
          <p:cNvPr id="28" name="TextBox 27">
            <a:extLst>
              <a:ext uri="{FF2B5EF4-FFF2-40B4-BE49-F238E27FC236}">
                <a16:creationId xmlns:a16="http://schemas.microsoft.com/office/drawing/2014/main" id="{A8D4147A-E9EF-5D4E-A12B-29A2863A16BD}"/>
              </a:ext>
            </a:extLst>
          </p:cNvPr>
          <p:cNvSpPr txBox="1"/>
          <p:nvPr/>
        </p:nvSpPr>
        <p:spPr>
          <a:xfrm>
            <a:off x="3407544" y="4029524"/>
            <a:ext cx="1226911" cy="400110"/>
          </a:xfrm>
          <a:prstGeom prst="rect">
            <a:avLst/>
          </a:prstGeom>
          <a:noFill/>
        </p:spPr>
        <p:txBody>
          <a:bodyPr wrap="square" rtlCol="0">
            <a:spAutoFit/>
          </a:bodyPr>
          <a:lstStyle/>
          <a:p>
            <a:pPr algn="ctr"/>
            <a:r>
              <a:rPr lang="en-US" sz="2000" dirty="0"/>
              <a:t>Add c to X</a:t>
            </a:r>
          </a:p>
        </p:txBody>
      </p:sp>
      <p:sp>
        <p:nvSpPr>
          <p:cNvPr id="31" name="Bent-Up Arrow 30">
            <a:extLst>
              <a:ext uri="{FF2B5EF4-FFF2-40B4-BE49-F238E27FC236}">
                <a16:creationId xmlns:a16="http://schemas.microsoft.com/office/drawing/2014/main" id="{F9170362-3FF2-F54F-B6EA-AE173873CCB4}"/>
              </a:ext>
            </a:extLst>
          </p:cNvPr>
          <p:cNvSpPr/>
          <p:nvPr/>
        </p:nvSpPr>
        <p:spPr>
          <a:xfrm rot="10800000" flipH="1">
            <a:off x="9461017" y="3274352"/>
            <a:ext cx="972686" cy="1762566"/>
          </a:xfrm>
          <a:prstGeom prst="bentUpArrow">
            <a:avLst>
              <a:gd name="adj1" fmla="val 9091"/>
              <a:gd name="adj2" fmla="val 19886"/>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8337" tIns="64168" rIns="128337" bIns="64168" numCol="1" spcCol="0" rtlCol="0" fromWordArt="0" anchor="ctr" anchorCtr="0" forceAA="0" compatLnSpc="1">
            <a:prstTxWarp prst="textNoShape">
              <a:avLst/>
            </a:prstTxWarp>
            <a:noAutofit/>
          </a:bodyPr>
          <a:lstStyle/>
          <a:p>
            <a:pPr algn="ctr"/>
            <a:endParaRPr lang="en-US" sz="2000" dirty="0"/>
          </a:p>
        </p:txBody>
      </p:sp>
      <p:sp>
        <p:nvSpPr>
          <p:cNvPr id="32" name="Rounded Rectangle 31">
            <a:extLst>
              <a:ext uri="{FF2B5EF4-FFF2-40B4-BE49-F238E27FC236}">
                <a16:creationId xmlns:a16="http://schemas.microsoft.com/office/drawing/2014/main" id="{FC6F75BB-B96D-3D42-8B4F-0179C2A8A1E3}"/>
              </a:ext>
            </a:extLst>
          </p:cNvPr>
          <p:cNvSpPr/>
          <p:nvPr/>
        </p:nvSpPr>
        <p:spPr>
          <a:xfrm>
            <a:off x="9745308" y="5217091"/>
            <a:ext cx="1212506" cy="5679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8337" tIns="64168" rIns="128337" bIns="64168" numCol="1" spcCol="0" rtlCol="0" fromWordArt="0" anchor="ctr" anchorCtr="0" forceAA="0" compatLnSpc="1">
            <a:prstTxWarp prst="textNoShape">
              <a:avLst/>
            </a:prstTxWarp>
            <a:noAutofit/>
          </a:bodyPr>
          <a:lstStyle/>
          <a:p>
            <a:pPr algn="ctr"/>
            <a:r>
              <a:rPr lang="en-US" sz="2000" dirty="0"/>
              <a:t>Success</a:t>
            </a:r>
          </a:p>
        </p:txBody>
      </p:sp>
      <p:sp>
        <p:nvSpPr>
          <p:cNvPr id="25" name="TextBox 24">
            <a:extLst>
              <a:ext uri="{FF2B5EF4-FFF2-40B4-BE49-F238E27FC236}">
                <a16:creationId xmlns:a16="http://schemas.microsoft.com/office/drawing/2014/main" id="{992646BE-DD87-E643-9E5E-9C59EC53D8D3}"/>
              </a:ext>
            </a:extLst>
          </p:cNvPr>
          <p:cNvSpPr txBox="1"/>
          <p:nvPr/>
        </p:nvSpPr>
        <p:spPr>
          <a:xfrm>
            <a:off x="8804276" y="4011245"/>
            <a:ext cx="2353359" cy="400110"/>
          </a:xfrm>
          <a:prstGeom prst="rect">
            <a:avLst/>
          </a:prstGeom>
          <a:solidFill>
            <a:schemeClr val="bg1"/>
          </a:solidFill>
        </p:spPr>
        <p:txBody>
          <a:bodyPr wrap="square" rtlCol="0">
            <a:spAutoFit/>
          </a:bodyPr>
          <a:lstStyle/>
          <a:p>
            <a:pPr algn="ctr"/>
            <a:r>
              <a:rPr lang="en-US" sz="2000" dirty="0"/>
              <a:t>No Counterexamples</a:t>
            </a:r>
          </a:p>
        </p:txBody>
      </p:sp>
      <p:sp>
        <p:nvSpPr>
          <p:cNvPr id="35" name="U-Turn Arrow 34">
            <a:extLst>
              <a:ext uri="{FF2B5EF4-FFF2-40B4-BE49-F238E27FC236}">
                <a16:creationId xmlns:a16="http://schemas.microsoft.com/office/drawing/2014/main" id="{4678A241-2B81-CB40-8D5F-F457FABC5BA1}"/>
              </a:ext>
            </a:extLst>
          </p:cNvPr>
          <p:cNvSpPr/>
          <p:nvPr/>
        </p:nvSpPr>
        <p:spPr>
          <a:xfrm>
            <a:off x="4753044" y="2087157"/>
            <a:ext cx="2803489" cy="543235"/>
          </a:xfrm>
          <a:prstGeom prst="uturnArrow">
            <a:avLst>
              <a:gd name="adj1" fmla="val 25000"/>
              <a:gd name="adj2" fmla="val 25000"/>
              <a:gd name="adj3" fmla="val 25000"/>
              <a:gd name="adj4" fmla="val 43750"/>
              <a:gd name="adj5" fmla="val 100000"/>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8337" tIns="64168" rIns="128337" bIns="64168" numCol="1" spcCol="0" rtlCol="0" fromWordArt="0" anchor="ctr" anchorCtr="0" forceAA="0" compatLnSpc="1">
            <a:prstTxWarp prst="textNoShape">
              <a:avLst/>
            </a:prstTxWarp>
            <a:noAutofit/>
          </a:bodyPr>
          <a:lstStyle/>
          <a:p>
            <a:pPr algn="ctr"/>
            <a:endParaRPr lang="en-US" sz="2000">
              <a:solidFill>
                <a:schemeClr val="tx1"/>
              </a:solidFill>
            </a:endParaRPr>
          </a:p>
        </p:txBody>
      </p:sp>
      <p:sp>
        <p:nvSpPr>
          <p:cNvPr id="37" name="Bent-Up Arrow 36">
            <a:extLst>
              <a:ext uri="{FF2B5EF4-FFF2-40B4-BE49-F238E27FC236}">
                <a16:creationId xmlns:a16="http://schemas.microsoft.com/office/drawing/2014/main" id="{47F23A78-2EE3-B74A-9BCE-0A156644618B}"/>
              </a:ext>
            </a:extLst>
          </p:cNvPr>
          <p:cNvSpPr/>
          <p:nvPr/>
        </p:nvSpPr>
        <p:spPr>
          <a:xfrm rot="10800000">
            <a:off x="1847276" y="3261989"/>
            <a:ext cx="974611" cy="1762564"/>
          </a:xfrm>
          <a:prstGeom prst="bentUpArrow">
            <a:avLst>
              <a:gd name="adj1" fmla="val 9091"/>
              <a:gd name="adj2" fmla="val 19886"/>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8337" tIns="64168" rIns="128337" bIns="64168" numCol="1" spcCol="0" rtlCol="0" fromWordArt="0" anchor="ctr" anchorCtr="0" forceAA="0" compatLnSpc="1">
            <a:prstTxWarp prst="textNoShape">
              <a:avLst/>
            </a:prstTxWarp>
            <a:noAutofit/>
          </a:bodyPr>
          <a:lstStyle/>
          <a:p>
            <a:pPr algn="ctr"/>
            <a:endParaRPr lang="en-US" sz="2000" dirty="0"/>
          </a:p>
        </p:txBody>
      </p:sp>
      <p:sp>
        <p:nvSpPr>
          <p:cNvPr id="24" name="TextBox 23">
            <a:extLst>
              <a:ext uri="{FF2B5EF4-FFF2-40B4-BE49-F238E27FC236}">
                <a16:creationId xmlns:a16="http://schemas.microsoft.com/office/drawing/2014/main" id="{30748111-8C53-9941-956C-C6DF6296D034}"/>
              </a:ext>
            </a:extLst>
          </p:cNvPr>
          <p:cNvSpPr txBox="1"/>
          <p:nvPr/>
        </p:nvSpPr>
        <p:spPr>
          <a:xfrm>
            <a:off x="985941" y="4035971"/>
            <a:ext cx="2421604" cy="400110"/>
          </a:xfrm>
          <a:prstGeom prst="rect">
            <a:avLst/>
          </a:prstGeom>
          <a:solidFill>
            <a:schemeClr val="bg1"/>
          </a:solidFill>
        </p:spPr>
        <p:txBody>
          <a:bodyPr wrap="square" rtlCol="0">
            <a:spAutoFit/>
          </a:bodyPr>
          <a:lstStyle/>
          <a:p>
            <a:r>
              <a:rPr lang="en-US" sz="2000" dirty="0"/>
              <a:t>No Hole Assignment</a:t>
            </a:r>
          </a:p>
        </p:txBody>
      </p:sp>
      <p:cxnSp>
        <p:nvCxnSpPr>
          <p:cNvPr id="3" name="Straight Arrow Connector 2">
            <a:extLst>
              <a:ext uri="{FF2B5EF4-FFF2-40B4-BE49-F238E27FC236}">
                <a16:creationId xmlns:a16="http://schemas.microsoft.com/office/drawing/2014/main" id="{79BBECE0-8E4A-FA4E-918D-615A07374F8E}"/>
              </a:ext>
            </a:extLst>
          </p:cNvPr>
          <p:cNvCxnSpPr>
            <a:cxnSpLocks/>
            <a:stCxn id="20" idx="2"/>
          </p:cNvCxnSpPr>
          <p:nvPr/>
        </p:nvCxnSpPr>
        <p:spPr>
          <a:xfrm>
            <a:off x="2667925" y="2433528"/>
            <a:ext cx="162888" cy="684306"/>
          </a:xfrm>
          <a:prstGeom prst="straightConnector1">
            <a:avLst/>
          </a:prstGeom>
          <a:ln w="10160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BADABAAB-3F1B-AD48-B944-8AD720F1791E}"/>
              </a:ext>
            </a:extLst>
          </p:cNvPr>
          <p:cNvGrpSpPr/>
          <p:nvPr/>
        </p:nvGrpSpPr>
        <p:grpSpPr>
          <a:xfrm>
            <a:off x="1531347" y="1672250"/>
            <a:ext cx="2273155" cy="783177"/>
            <a:chOff x="1531347" y="1672250"/>
            <a:chExt cx="2273155" cy="783177"/>
          </a:xfrm>
        </p:grpSpPr>
        <p:sp>
          <p:nvSpPr>
            <p:cNvPr id="20" name="TextBox 19">
              <a:extLst>
                <a:ext uri="{FF2B5EF4-FFF2-40B4-BE49-F238E27FC236}">
                  <a16:creationId xmlns:a16="http://schemas.microsoft.com/office/drawing/2014/main" id="{D49ED61F-DCB3-BD44-9DCC-3E63ABCF2C46}"/>
                </a:ext>
              </a:extLst>
            </p:cNvPr>
            <p:cNvSpPr txBox="1"/>
            <p:nvPr/>
          </p:nvSpPr>
          <p:spPr>
            <a:xfrm>
              <a:off x="1531347" y="1725642"/>
              <a:ext cx="2273155" cy="707886"/>
            </a:xfrm>
            <a:prstGeom prst="rect">
              <a:avLst/>
            </a:prstGeom>
            <a:solidFill>
              <a:schemeClr val="bg1"/>
            </a:solidFill>
          </p:spPr>
          <p:txBody>
            <a:bodyPr wrap="square" rtlCol="0">
              <a:spAutoFit/>
            </a:bodyPr>
            <a:lstStyle/>
            <a:p>
              <a:pPr algn="ctr"/>
              <a:r>
                <a:rPr lang="en-US" sz="2000" dirty="0"/>
                <a:t>Initialize X to random inputs</a:t>
              </a:r>
            </a:p>
          </p:txBody>
        </p:sp>
        <p:sp>
          <p:nvSpPr>
            <p:cNvPr id="27" name="Rounded Rectangle 26">
              <a:extLst>
                <a:ext uri="{FF2B5EF4-FFF2-40B4-BE49-F238E27FC236}">
                  <a16:creationId xmlns:a16="http://schemas.microsoft.com/office/drawing/2014/main" id="{4D7CA6F4-BFF8-A244-9406-39C9E8EECE5F}"/>
                </a:ext>
              </a:extLst>
            </p:cNvPr>
            <p:cNvSpPr/>
            <p:nvPr/>
          </p:nvSpPr>
          <p:spPr>
            <a:xfrm>
              <a:off x="1554979" y="1672250"/>
              <a:ext cx="2168039" cy="783177"/>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8337" tIns="64168" rIns="128337" bIns="64168" numCol="1" spcCol="0" rtlCol="0" fromWordArt="0" anchor="ctr" anchorCtr="0" forceAA="0" compatLnSpc="1">
              <a:prstTxWarp prst="textNoShape">
                <a:avLst/>
              </a:prstTxWarp>
              <a:noAutofit/>
            </a:bodyPr>
            <a:lstStyle/>
            <a:p>
              <a:pPr algn="ctr"/>
              <a:endParaRPr lang="en-US" sz="2000"/>
            </a:p>
          </p:txBody>
        </p:sp>
      </p:grpSp>
      <p:sp>
        <p:nvSpPr>
          <p:cNvPr id="21" name="Title 1">
            <a:extLst>
              <a:ext uri="{FF2B5EF4-FFF2-40B4-BE49-F238E27FC236}">
                <a16:creationId xmlns:a16="http://schemas.microsoft.com/office/drawing/2014/main" id="{AC24AB56-9F21-3146-B7CB-718438779492}"/>
              </a:ext>
            </a:extLst>
          </p:cNvPr>
          <p:cNvSpPr txBox="1">
            <a:spLocks/>
          </p:cNvSpPr>
          <p:nvPr/>
        </p:nvSpPr>
        <p:spPr>
          <a:xfrm>
            <a:off x="226540" y="-47759"/>
            <a:ext cx="11738919"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lvl="0">
              <a:defRPr/>
            </a:pPr>
            <a:r>
              <a:rPr lang="en-US" sz="3800" dirty="0">
                <a:latin typeface="Calibri"/>
              </a:rPr>
              <a:t>Tutorial on SKETCH’s synthesis algorithm</a:t>
            </a:r>
          </a:p>
        </p:txBody>
      </p:sp>
      <p:pic>
        <p:nvPicPr>
          <p:cNvPr id="4" name="Picture 3">
            <a:extLst>
              <a:ext uri="{FF2B5EF4-FFF2-40B4-BE49-F238E27FC236}">
                <a16:creationId xmlns:a16="http://schemas.microsoft.com/office/drawing/2014/main" id="{989ACA5B-BA49-8B47-A4A4-D5078454084D}"/>
              </a:ext>
            </a:extLst>
          </p:cNvPr>
          <p:cNvPicPr>
            <a:picLocks noChangeAspect="1"/>
          </p:cNvPicPr>
          <p:nvPr/>
        </p:nvPicPr>
        <p:blipFill>
          <a:blip r:embed="rId5"/>
          <a:stretch>
            <a:fillRect/>
          </a:stretch>
        </p:blipFill>
        <p:spPr>
          <a:xfrm>
            <a:off x="5696558" y="5247540"/>
            <a:ext cx="798881" cy="798881"/>
          </a:xfrm>
          <a:prstGeom prst="rect">
            <a:avLst/>
          </a:prstGeom>
        </p:spPr>
      </p:pic>
      <p:sp>
        <p:nvSpPr>
          <p:cNvPr id="6" name="Rectangle 5">
            <a:extLst>
              <a:ext uri="{FF2B5EF4-FFF2-40B4-BE49-F238E27FC236}">
                <a16:creationId xmlns:a16="http://schemas.microsoft.com/office/drawing/2014/main" id="{F74FE686-2C76-714E-8129-7585503F7A04}"/>
              </a:ext>
            </a:extLst>
          </p:cNvPr>
          <p:cNvSpPr/>
          <p:nvPr/>
        </p:nvSpPr>
        <p:spPr>
          <a:xfrm>
            <a:off x="2051530" y="729978"/>
            <a:ext cx="8887818" cy="677108"/>
          </a:xfrm>
          <a:prstGeom prst="rect">
            <a:avLst/>
          </a:prstGeom>
        </p:spPr>
        <p:txBody>
          <a:bodyPr wrap="none">
            <a:spAutoFit/>
          </a:bodyPr>
          <a:lstStyle/>
          <a:p>
            <a:r>
              <a:rPr lang="en-US" sz="3800" dirty="0">
                <a:solidFill>
                  <a:srgbClr val="0000FF"/>
                </a:solidFill>
                <a:latin typeface="Calibri"/>
                <a:ea typeface="+mj-ea"/>
                <a:cs typeface="+mj-cs"/>
              </a:rPr>
              <a:t>Counterexample Guided Inductive Synthesis</a:t>
            </a:r>
          </a:p>
        </p:txBody>
      </p:sp>
      <p:pic>
        <p:nvPicPr>
          <p:cNvPr id="7" name="Picture 6">
            <a:extLst>
              <a:ext uri="{FF2B5EF4-FFF2-40B4-BE49-F238E27FC236}">
                <a16:creationId xmlns:a16="http://schemas.microsoft.com/office/drawing/2014/main" id="{5E72FB75-1FF9-2E44-A1C8-4828BB107871}"/>
              </a:ext>
            </a:extLst>
          </p:cNvPr>
          <p:cNvPicPr>
            <a:picLocks noChangeAspect="1"/>
          </p:cNvPicPr>
          <p:nvPr/>
        </p:nvPicPr>
        <p:blipFill>
          <a:blip r:embed="rId6"/>
          <a:stretch>
            <a:fillRect/>
          </a:stretch>
        </p:blipFill>
        <p:spPr>
          <a:xfrm>
            <a:off x="11142294" y="3751541"/>
            <a:ext cx="918415" cy="968970"/>
          </a:xfrm>
          <a:prstGeom prst="rect">
            <a:avLst/>
          </a:prstGeom>
        </p:spPr>
      </p:pic>
    </p:spTree>
    <p:extLst>
      <p:ext uri="{BB962C8B-B14F-4D97-AF65-F5344CB8AC3E}">
        <p14:creationId xmlns:p14="http://schemas.microsoft.com/office/powerpoint/2010/main" val="1823922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6" grpId="0"/>
      <p:bldP spid="17" grpId="0"/>
      <p:bldP spid="26" grpId="0" animBg="1"/>
      <p:bldP spid="28" grpId="0"/>
      <p:bldP spid="31" grpId="0" animBg="1"/>
      <p:bldP spid="32" grpId="0" animBg="1"/>
      <p:bldP spid="25" grpId="0" animBg="1"/>
      <p:bldP spid="35" grpId="0" animBg="1"/>
      <p:bldP spid="37" grpId="0" animBg="1"/>
      <p:bldP spid="24" grpId="0" animBg="1"/>
    </p:bld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A442AC4-4D21-CC43-91B5-08A9F368D471}"/>
              </a:ext>
            </a:extLst>
          </p:cNvPr>
          <p:cNvSpPr txBox="1">
            <a:spLocks/>
          </p:cNvSpPr>
          <p:nvPr/>
        </p:nvSpPr>
        <p:spPr>
          <a:xfrm>
            <a:off x="296562" y="274638"/>
            <a:ext cx="11738919"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800" b="0" i="0" u="none" strike="noStrike" kern="1200" cap="none" spc="0" normalizeH="0" baseline="0" noProof="0" dirty="0">
                <a:ln>
                  <a:noFill/>
                </a:ln>
                <a:solidFill>
                  <a:srgbClr val="0000FF"/>
                </a:solidFill>
                <a:effectLst/>
                <a:uLnTx/>
                <a:uFillTx/>
                <a:latin typeface="Calibri"/>
                <a:ea typeface="+mj-ea"/>
                <a:cs typeface="+mj-cs"/>
              </a:rPr>
              <a:t>Conclusion and future directions</a:t>
            </a:r>
          </a:p>
        </p:txBody>
      </p:sp>
      <p:sp>
        <p:nvSpPr>
          <p:cNvPr id="5" name="TextBox 4">
            <a:extLst>
              <a:ext uri="{FF2B5EF4-FFF2-40B4-BE49-F238E27FC236}">
                <a16:creationId xmlns:a16="http://schemas.microsoft.com/office/drawing/2014/main" id="{5B5CF1A6-427E-444D-8AFA-8FBF0F26D6C9}"/>
              </a:ext>
            </a:extLst>
          </p:cNvPr>
          <p:cNvSpPr txBox="1"/>
          <p:nvPr/>
        </p:nvSpPr>
        <p:spPr>
          <a:xfrm>
            <a:off x="1269656" y="1916327"/>
            <a:ext cx="9569794" cy="2246769"/>
          </a:xfrm>
          <a:prstGeom prst="rect">
            <a:avLst/>
          </a:prstGeom>
          <a:noFill/>
        </p:spPr>
        <p:txBody>
          <a:bodyPr wrap="square" rtlCol="0">
            <a:spAutoFit/>
          </a:bodyPr>
          <a:lstStyle/>
          <a:p>
            <a:pPr marL="285750" indent="-285750">
              <a:buFont typeface="Arial" panose="020B0604020202020204" pitchFamily="34" charset="0"/>
              <a:buChar char="•"/>
            </a:pPr>
            <a:r>
              <a:rPr lang="en-US" sz="2800" dirty="0"/>
              <a:t>Speed up synthesis time (e.g. use multiple machines)</a:t>
            </a:r>
          </a:p>
          <a:p>
            <a:endParaRPr lang="en-US" sz="2800" dirty="0"/>
          </a:p>
          <a:p>
            <a:pPr marL="285750" indent="-285750">
              <a:buFont typeface="Arial" panose="020B0604020202020204" pitchFamily="34" charset="0"/>
              <a:buChar char="•"/>
            </a:pPr>
            <a:r>
              <a:rPr lang="en-US" sz="2800" dirty="0"/>
              <a:t>Synthesize “</a:t>
            </a:r>
            <a:r>
              <a:rPr lang="en-US" sz="2800" dirty="0" err="1"/>
              <a:t>superoptimized</a:t>
            </a:r>
            <a:r>
              <a:rPr lang="en-US" sz="2800" dirty="0"/>
              <a:t>” code for processors</a:t>
            </a:r>
          </a:p>
          <a:p>
            <a:pPr marL="285750" indent="-285750">
              <a:buFont typeface="Arial" panose="020B0604020202020204" pitchFamily="34" charset="0"/>
              <a:buChar char="•"/>
            </a:pPr>
            <a:endParaRPr lang="en-US" sz="2800" dirty="0"/>
          </a:p>
          <a:p>
            <a:pPr marL="285750" indent="-285750">
              <a:buFont typeface="Arial" panose="020B0604020202020204" pitchFamily="34" charset="0"/>
              <a:buChar char="•"/>
            </a:pPr>
            <a:r>
              <a:rPr lang="en-US" sz="2800" dirty="0"/>
              <a:t>Synthesize fast but approximate packet-processing programs</a:t>
            </a:r>
          </a:p>
        </p:txBody>
      </p:sp>
    </p:spTree>
    <p:extLst>
      <p:ext uri="{BB962C8B-B14F-4D97-AF65-F5344CB8AC3E}">
        <p14:creationId xmlns:p14="http://schemas.microsoft.com/office/powerpoint/2010/main" val="3476096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9910AE-1D28-584B-A2C8-0181834E973F}"/>
              </a:ext>
            </a:extLst>
          </p:cNvPr>
          <p:cNvSpPr>
            <a:spLocks noGrp="1"/>
          </p:cNvSpPr>
          <p:nvPr>
            <p:ph type="title"/>
          </p:nvPr>
        </p:nvSpPr>
        <p:spPr>
          <a:xfrm>
            <a:off x="838200" y="126790"/>
            <a:ext cx="10515600" cy="1325563"/>
          </a:xfrm>
        </p:spPr>
        <p:txBody>
          <a:bodyPr>
            <a:normAutofit/>
          </a:bodyPr>
          <a:lstStyle/>
          <a:p>
            <a:r>
              <a:rPr lang="en-US" dirty="0">
                <a:solidFill>
                  <a:srgbClr val="0000FF"/>
                </a:solidFill>
                <a:latin typeface="Calibri"/>
              </a:rPr>
              <a:t>Programmable network devices today</a:t>
            </a:r>
          </a:p>
        </p:txBody>
      </p:sp>
      <p:sp>
        <p:nvSpPr>
          <p:cNvPr id="3" name="Content Placeholder 2">
            <a:extLst>
              <a:ext uri="{FF2B5EF4-FFF2-40B4-BE49-F238E27FC236}">
                <a16:creationId xmlns:a16="http://schemas.microsoft.com/office/drawing/2014/main" id="{82942D24-B2F5-8A4D-84CE-52B49AEDA253}"/>
              </a:ext>
            </a:extLst>
          </p:cNvPr>
          <p:cNvSpPr>
            <a:spLocks noGrp="1"/>
          </p:cNvSpPr>
          <p:nvPr>
            <p:ph idx="1"/>
          </p:nvPr>
        </p:nvSpPr>
        <p:spPr>
          <a:xfrm>
            <a:off x="838200" y="1326776"/>
            <a:ext cx="11182350" cy="5166099"/>
          </a:xfrm>
        </p:spPr>
        <p:txBody>
          <a:bodyPr>
            <a:normAutofit fontScale="92500"/>
          </a:bodyPr>
          <a:lstStyle/>
          <a:p>
            <a:r>
              <a:rPr lang="en-US" dirty="0"/>
              <a:t>Lots of programmable network devices (e.g., switches, </a:t>
            </a:r>
            <a:r>
              <a:rPr lang="en-US" dirty="0" err="1"/>
              <a:t>SmartNICs</a:t>
            </a:r>
            <a:r>
              <a:rPr lang="en-US" dirty="0"/>
              <a:t>, </a:t>
            </a:r>
            <a:r>
              <a:rPr lang="en-US" dirty="0" err="1"/>
              <a:t>NetFPGA</a:t>
            </a:r>
            <a:r>
              <a:rPr lang="en-US" dirty="0"/>
              <a:t>)</a:t>
            </a:r>
          </a:p>
          <a:p>
            <a:endParaRPr lang="en-US" dirty="0"/>
          </a:p>
          <a:p>
            <a:endParaRPr lang="en-US" dirty="0"/>
          </a:p>
          <a:p>
            <a:endParaRPr lang="en-US" dirty="0"/>
          </a:p>
          <a:p>
            <a:endParaRPr lang="en-US" dirty="0"/>
          </a:p>
          <a:p>
            <a:endParaRPr lang="en-US" dirty="0"/>
          </a:p>
          <a:p>
            <a:endParaRPr lang="en-US" dirty="0"/>
          </a:p>
          <a:p>
            <a:r>
              <a:rPr lang="en-US" dirty="0"/>
              <a:t>Easy to get started with programming these devices</a:t>
            </a:r>
          </a:p>
          <a:p>
            <a:endParaRPr lang="en-US" dirty="0"/>
          </a:p>
          <a:p>
            <a:r>
              <a:rPr lang="en-US" dirty="0"/>
              <a:t>But hard to write fast packet-processing code that fits within resource constraints.</a:t>
            </a:r>
          </a:p>
          <a:p>
            <a:endParaRPr lang="en-US" dirty="0"/>
          </a:p>
          <a:p>
            <a:endParaRPr lang="en-US" dirty="0"/>
          </a:p>
        </p:txBody>
      </p:sp>
      <p:grpSp>
        <p:nvGrpSpPr>
          <p:cNvPr id="7" name="Group 6">
            <a:extLst>
              <a:ext uri="{FF2B5EF4-FFF2-40B4-BE49-F238E27FC236}">
                <a16:creationId xmlns:a16="http://schemas.microsoft.com/office/drawing/2014/main" id="{944E8CCC-3D57-EA48-86FC-129C121A3E85}"/>
              </a:ext>
            </a:extLst>
          </p:cNvPr>
          <p:cNvGrpSpPr/>
          <p:nvPr/>
        </p:nvGrpSpPr>
        <p:grpSpPr>
          <a:xfrm>
            <a:off x="1814416" y="2180664"/>
            <a:ext cx="2243597" cy="2066738"/>
            <a:chOff x="1695144" y="0"/>
            <a:chExt cx="8721844" cy="6858000"/>
          </a:xfrm>
        </p:grpSpPr>
        <p:pic>
          <p:nvPicPr>
            <p:cNvPr id="5" name="Picture 4">
              <a:extLst>
                <a:ext uri="{FF2B5EF4-FFF2-40B4-BE49-F238E27FC236}">
                  <a16:creationId xmlns:a16="http://schemas.microsoft.com/office/drawing/2014/main" id="{753CFED1-1D9B-954D-BDA5-5617298C7C25}"/>
                </a:ext>
              </a:extLst>
            </p:cNvPr>
            <p:cNvPicPr>
              <a:picLocks noChangeAspect="1"/>
            </p:cNvPicPr>
            <p:nvPr/>
          </p:nvPicPr>
          <p:blipFill rotWithShape="1">
            <a:blip r:embed="rId3"/>
            <a:srcRect r="4207" b="13919"/>
            <a:stretch/>
          </p:blipFill>
          <p:spPr>
            <a:xfrm>
              <a:off x="1695144" y="0"/>
              <a:ext cx="8431405" cy="5903426"/>
            </a:xfrm>
            <a:prstGeom prst="rect">
              <a:avLst/>
            </a:prstGeom>
          </p:spPr>
        </p:pic>
        <p:sp>
          <p:nvSpPr>
            <p:cNvPr id="6" name="Rectangle 5">
              <a:extLst>
                <a:ext uri="{FF2B5EF4-FFF2-40B4-BE49-F238E27FC236}">
                  <a16:creationId xmlns:a16="http://schemas.microsoft.com/office/drawing/2014/main" id="{BEC2B379-9A49-1A46-9E90-DD05886EFB8E}"/>
                </a:ext>
              </a:extLst>
            </p:cNvPr>
            <p:cNvSpPr/>
            <p:nvPr/>
          </p:nvSpPr>
          <p:spPr>
            <a:xfrm>
              <a:off x="8426824" y="6024282"/>
              <a:ext cx="1990164" cy="8337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Picture 10">
            <a:extLst>
              <a:ext uri="{FF2B5EF4-FFF2-40B4-BE49-F238E27FC236}">
                <a16:creationId xmlns:a16="http://schemas.microsoft.com/office/drawing/2014/main" id="{504176F0-0F6E-A64E-A667-36E30A6C8CD5}"/>
              </a:ext>
            </a:extLst>
          </p:cNvPr>
          <p:cNvPicPr>
            <a:picLocks noChangeAspect="1"/>
          </p:cNvPicPr>
          <p:nvPr/>
        </p:nvPicPr>
        <p:blipFill>
          <a:blip r:embed="rId4"/>
          <a:stretch>
            <a:fillRect/>
          </a:stretch>
        </p:blipFill>
        <p:spPr>
          <a:xfrm>
            <a:off x="8568010" y="2268390"/>
            <a:ext cx="2438218" cy="1698625"/>
          </a:xfrm>
          <a:prstGeom prst="rect">
            <a:avLst/>
          </a:prstGeom>
        </p:spPr>
      </p:pic>
      <p:pic>
        <p:nvPicPr>
          <p:cNvPr id="9" name="Picture 8">
            <a:extLst>
              <a:ext uri="{FF2B5EF4-FFF2-40B4-BE49-F238E27FC236}">
                <a16:creationId xmlns:a16="http://schemas.microsoft.com/office/drawing/2014/main" id="{402662EC-AD44-8544-99B1-A467BA58B7B1}"/>
              </a:ext>
            </a:extLst>
          </p:cNvPr>
          <p:cNvPicPr>
            <a:picLocks noChangeAspect="1"/>
          </p:cNvPicPr>
          <p:nvPr/>
        </p:nvPicPr>
        <p:blipFill>
          <a:blip r:embed="rId5"/>
          <a:stretch>
            <a:fillRect/>
          </a:stretch>
        </p:blipFill>
        <p:spPr>
          <a:xfrm>
            <a:off x="4997623" y="2249339"/>
            <a:ext cx="2438217" cy="1710391"/>
          </a:xfrm>
          <a:prstGeom prst="rect">
            <a:avLst/>
          </a:prstGeom>
        </p:spPr>
      </p:pic>
      <p:sp>
        <p:nvSpPr>
          <p:cNvPr id="4" name="TextBox 3">
            <a:extLst>
              <a:ext uri="{FF2B5EF4-FFF2-40B4-BE49-F238E27FC236}">
                <a16:creationId xmlns:a16="http://schemas.microsoft.com/office/drawing/2014/main" id="{E2CB9023-0954-744A-A812-FCC487F5D2F9}"/>
              </a:ext>
            </a:extLst>
          </p:cNvPr>
          <p:cNvSpPr txBox="1"/>
          <p:nvPr/>
        </p:nvSpPr>
        <p:spPr>
          <a:xfrm>
            <a:off x="5353050" y="3996151"/>
            <a:ext cx="1924050" cy="369332"/>
          </a:xfrm>
          <a:prstGeom prst="rect">
            <a:avLst/>
          </a:prstGeom>
          <a:noFill/>
        </p:spPr>
        <p:txBody>
          <a:bodyPr wrap="square" rtlCol="0">
            <a:spAutoFit/>
          </a:bodyPr>
          <a:lstStyle/>
          <a:p>
            <a:r>
              <a:rPr lang="en-US" dirty="0"/>
              <a:t>40 – 100 </a:t>
            </a:r>
            <a:r>
              <a:rPr lang="en-US" dirty="0" err="1"/>
              <a:t>Gbits</a:t>
            </a:r>
            <a:r>
              <a:rPr lang="en-US" dirty="0"/>
              <a:t>/s</a:t>
            </a:r>
          </a:p>
        </p:txBody>
      </p:sp>
      <p:sp>
        <p:nvSpPr>
          <p:cNvPr id="10" name="TextBox 9">
            <a:extLst>
              <a:ext uri="{FF2B5EF4-FFF2-40B4-BE49-F238E27FC236}">
                <a16:creationId xmlns:a16="http://schemas.microsoft.com/office/drawing/2014/main" id="{AE8FC396-8110-5246-85C0-4D8455431326}"/>
              </a:ext>
            </a:extLst>
          </p:cNvPr>
          <p:cNvSpPr txBox="1"/>
          <p:nvPr/>
        </p:nvSpPr>
        <p:spPr>
          <a:xfrm>
            <a:off x="2171700" y="4205701"/>
            <a:ext cx="1924050" cy="369332"/>
          </a:xfrm>
          <a:prstGeom prst="rect">
            <a:avLst/>
          </a:prstGeom>
          <a:noFill/>
        </p:spPr>
        <p:txBody>
          <a:bodyPr wrap="square" rtlCol="0">
            <a:spAutoFit/>
          </a:bodyPr>
          <a:lstStyle/>
          <a:p>
            <a:r>
              <a:rPr lang="en-US" dirty="0"/>
              <a:t>6.5 </a:t>
            </a:r>
            <a:r>
              <a:rPr lang="en-US" dirty="0" err="1"/>
              <a:t>Tbits</a:t>
            </a:r>
            <a:r>
              <a:rPr lang="en-US" dirty="0"/>
              <a:t>/s</a:t>
            </a:r>
          </a:p>
        </p:txBody>
      </p:sp>
      <p:sp>
        <p:nvSpPr>
          <p:cNvPr id="12" name="TextBox 11">
            <a:extLst>
              <a:ext uri="{FF2B5EF4-FFF2-40B4-BE49-F238E27FC236}">
                <a16:creationId xmlns:a16="http://schemas.microsoft.com/office/drawing/2014/main" id="{AF811933-AD15-6A4D-8E6B-B1103ECD6796}"/>
              </a:ext>
            </a:extLst>
          </p:cNvPr>
          <p:cNvSpPr txBox="1"/>
          <p:nvPr/>
        </p:nvSpPr>
        <p:spPr>
          <a:xfrm>
            <a:off x="9429750" y="4016548"/>
            <a:ext cx="1924050" cy="369332"/>
          </a:xfrm>
          <a:prstGeom prst="rect">
            <a:avLst/>
          </a:prstGeom>
          <a:noFill/>
        </p:spPr>
        <p:txBody>
          <a:bodyPr wrap="square" rtlCol="0">
            <a:spAutoFit/>
          </a:bodyPr>
          <a:lstStyle/>
          <a:p>
            <a:r>
              <a:rPr lang="en-US" dirty="0"/>
              <a:t>40 </a:t>
            </a:r>
            <a:r>
              <a:rPr lang="en-US" dirty="0" err="1"/>
              <a:t>Gbits</a:t>
            </a:r>
            <a:r>
              <a:rPr lang="en-US" dirty="0"/>
              <a:t>/s</a:t>
            </a:r>
          </a:p>
        </p:txBody>
      </p:sp>
    </p:spTree>
    <p:extLst>
      <p:ext uri="{BB962C8B-B14F-4D97-AF65-F5344CB8AC3E}">
        <p14:creationId xmlns:p14="http://schemas.microsoft.com/office/powerpoint/2010/main" val="14665270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0" grpId="0"/>
      <p:bldP spid="12" grpId="0"/>
    </p:bld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7488B10-E791-B84B-9454-529036FFBC58}"/>
              </a:ext>
            </a:extLst>
          </p:cNvPr>
          <p:cNvSpPr txBox="1">
            <a:spLocks/>
          </p:cNvSpPr>
          <p:nvPr/>
        </p:nvSpPr>
        <p:spPr>
          <a:xfrm>
            <a:off x="296562" y="274638"/>
            <a:ext cx="11738919"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800" b="0" i="0" u="none" strike="noStrike" kern="1200" cap="none" spc="0" normalizeH="0" baseline="0" noProof="0" dirty="0">
                <a:ln>
                  <a:noFill/>
                </a:ln>
                <a:solidFill>
                  <a:srgbClr val="0000FF"/>
                </a:solidFill>
                <a:effectLst/>
                <a:uLnTx/>
                <a:uFillTx/>
                <a:latin typeface="Calibri"/>
                <a:ea typeface="+mj-ea"/>
                <a:cs typeface="+mj-cs"/>
              </a:rPr>
              <a:t>Evaluation: Mutation types</a:t>
            </a:r>
          </a:p>
        </p:txBody>
      </p:sp>
      <p:sp>
        <p:nvSpPr>
          <p:cNvPr id="5" name="TextBox 4">
            <a:extLst>
              <a:ext uri="{FF2B5EF4-FFF2-40B4-BE49-F238E27FC236}">
                <a16:creationId xmlns:a16="http://schemas.microsoft.com/office/drawing/2014/main" id="{2E43FD2C-73AC-8340-9279-08D34ACFC067}"/>
              </a:ext>
            </a:extLst>
          </p:cNvPr>
          <p:cNvSpPr txBox="1"/>
          <p:nvPr/>
        </p:nvSpPr>
        <p:spPr>
          <a:xfrm>
            <a:off x="926757" y="1389706"/>
            <a:ext cx="6932140" cy="2585323"/>
          </a:xfrm>
          <a:prstGeom prst="rect">
            <a:avLst/>
          </a:prstGeom>
          <a:noFill/>
        </p:spPr>
        <p:txBody>
          <a:bodyPr wrap="square" rtlCol="0">
            <a:spAutoFit/>
          </a:bodyPr>
          <a:lstStyle/>
          <a:p>
            <a:pPr marL="285750" indent="-285750">
              <a:buFont typeface="Arial" panose="020B0604020202020204" pitchFamily="34" charset="0"/>
              <a:buChar char="•"/>
            </a:pPr>
            <a:endParaRPr lang="en-US" b="1" dirty="0"/>
          </a:p>
          <a:p>
            <a:pPr marL="285750" indent="-285750">
              <a:buFont typeface="Arial" panose="020B0604020202020204" pitchFamily="34" charset="0"/>
              <a:buChar char="•"/>
            </a:pPr>
            <a:endParaRPr lang="en-US" b="1" dirty="0"/>
          </a:p>
          <a:p>
            <a:pPr marL="285750" indent="-285750">
              <a:buFont typeface="Arial" panose="020B0604020202020204" pitchFamily="34" charset="0"/>
              <a:buChar char="•"/>
            </a:pPr>
            <a:endParaRPr lang="en-US" b="1" dirty="0"/>
          </a:p>
          <a:p>
            <a:pPr marL="285750" indent="-285750">
              <a:buFont typeface="Arial" panose="020B0604020202020204" pitchFamily="34" charset="0"/>
              <a:buChar char="•"/>
            </a:pPr>
            <a:endParaRPr lang="en-US" b="1" dirty="0"/>
          </a:p>
          <a:p>
            <a:pPr marL="285750" indent="-285750">
              <a:buFont typeface="Arial" panose="020B0604020202020204" pitchFamily="34" charset="0"/>
              <a:buChar char="•"/>
            </a:pPr>
            <a:r>
              <a:rPr lang="en-US" b="1" dirty="0"/>
              <a:t>Switch the if-else statement</a:t>
            </a:r>
          </a:p>
          <a:p>
            <a:pPr marL="285750" indent="-285750">
              <a:buFont typeface="Arial" panose="020B0604020202020204" pitchFamily="34" charset="0"/>
              <a:buChar char="•"/>
            </a:pPr>
            <a:endParaRPr lang="en-US" b="1" dirty="0"/>
          </a:p>
          <a:p>
            <a:pPr marL="285750" indent="-285750">
              <a:buFont typeface="Arial" panose="020B0604020202020204" pitchFamily="34" charset="0"/>
              <a:buChar char="•"/>
            </a:pPr>
            <a:endParaRPr lang="en-US" b="1" dirty="0"/>
          </a:p>
          <a:p>
            <a:pPr marL="285750" indent="-285750">
              <a:buFont typeface="Arial" panose="020B0604020202020204" pitchFamily="34" charset="0"/>
              <a:buChar char="•"/>
            </a:pPr>
            <a:endParaRPr lang="en-US" b="1" dirty="0"/>
          </a:p>
          <a:p>
            <a:pPr marL="285750" indent="-285750">
              <a:buFont typeface="Arial" panose="020B0604020202020204" pitchFamily="34" charset="0"/>
              <a:buChar char="•"/>
            </a:pPr>
            <a:r>
              <a:rPr lang="en-US" b="1" dirty="0"/>
              <a:t>Switch the order of statement within if </a:t>
            </a:r>
          </a:p>
        </p:txBody>
      </p:sp>
      <p:sp>
        <p:nvSpPr>
          <p:cNvPr id="7" name="Rectangle 6">
            <a:extLst>
              <a:ext uri="{FF2B5EF4-FFF2-40B4-BE49-F238E27FC236}">
                <a16:creationId xmlns:a16="http://schemas.microsoft.com/office/drawing/2014/main" id="{0D4AA46B-A73E-7440-8E16-276B65AC2BD6}"/>
              </a:ext>
            </a:extLst>
          </p:cNvPr>
          <p:cNvSpPr/>
          <p:nvPr/>
        </p:nvSpPr>
        <p:spPr>
          <a:xfrm>
            <a:off x="4642021" y="2506880"/>
            <a:ext cx="7393460" cy="369332"/>
          </a:xfrm>
          <a:prstGeom prst="rect">
            <a:avLst/>
          </a:prstGeom>
        </p:spPr>
        <p:txBody>
          <a:bodyPr wrap="square">
            <a:spAutoFit/>
          </a:bodyPr>
          <a:lstStyle/>
          <a:p>
            <a:r>
              <a:rPr lang="en-US" dirty="0"/>
              <a:t>if (condition_1) {do A;} else {do B;} -----&gt; if(!condition_1) {do B;} else {do A;}</a:t>
            </a:r>
          </a:p>
        </p:txBody>
      </p:sp>
      <p:sp>
        <p:nvSpPr>
          <p:cNvPr id="3" name="Rectangle 2">
            <a:extLst>
              <a:ext uri="{FF2B5EF4-FFF2-40B4-BE49-F238E27FC236}">
                <a16:creationId xmlns:a16="http://schemas.microsoft.com/office/drawing/2014/main" id="{F3EB28DC-E27A-2147-9B97-993393C42118}"/>
              </a:ext>
            </a:extLst>
          </p:cNvPr>
          <p:cNvSpPr/>
          <p:nvPr/>
        </p:nvSpPr>
        <p:spPr>
          <a:xfrm>
            <a:off x="5214551" y="3606809"/>
            <a:ext cx="6820930" cy="369332"/>
          </a:xfrm>
          <a:prstGeom prst="rect">
            <a:avLst/>
          </a:prstGeom>
        </p:spPr>
        <p:txBody>
          <a:bodyPr wrap="square">
            <a:spAutoFit/>
          </a:bodyPr>
          <a:lstStyle/>
          <a:p>
            <a:r>
              <a:rPr lang="en-US" dirty="0"/>
              <a:t>if (condition_1 &amp;&amp; condition_2) -----&gt; if (condition_2 &amp;&amp; condition_1)</a:t>
            </a:r>
          </a:p>
        </p:txBody>
      </p:sp>
      <p:sp>
        <p:nvSpPr>
          <p:cNvPr id="10" name="Oval 9">
            <a:extLst>
              <a:ext uri="{FF2B5EF4-FFF2-40B4-BE49-F238E27FC236}">
                <a16:creationId xmlns:a16="http://schemas.microsoft.com/office/drawing/2014/main" id="{2202F55D-7C94-3844-AF03-590419D54FC3}"/>
              </a:ext>
            </a:extLst>
          </p:cNvPr>
          <p:cNvSpPr/>
          <p:nvPr/>
        </p:nvSpPr>
        <p:spPr>
          <a:xfrm>
            <a:off x="8625016" y="2346924"/>
            <a:ext cx="1371600" cy="667265"/>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7395000-47E3-274A-B7F0-0AA4EA95B411}"/>
              </a:ext>
            </a:extLst>
          </p:cNvPr>
          <p:cNvSpPr/>
          <p:nvPr/>
        </p:nvSpPr>
        <p:spPr>
          <a:xfrm>
            <a:off x="580768" y="4897051"/>
            <a:ext cx="10775092" cy="830997"/>
          </a:xfrm>
          <a:prstGeom prst="rect">
            <a:avLst/>
          </a:prstGeom>
        </p:spPr>
        <p:txBody>
          <a:bodyPr wrap="square">
            <a:spAutoFit/>
          </a:bodyPr>
          <a:lstStyle/>
          <a:p>
            <a:pPr marL="342900" lvl="0" indent="-342900" defTabSz="457200">
              <a:spcBef>
                <a:spcPct val="0"/>
              </a:spcBef>
              <a:buFont typeface="Arial" panose="020B0604020202020204" pitchFamily="34" charset="0"/>
              <a:buChar char="•"/>
              <a:defRPr/>
            </a:pPr>
            <a:r>
              <a:rPr lang="en-US" sz="2400" dirty="0"/>
              <a:t>Essentially: create some ”noise” for program so as to increase compilation difficult for traditional Domino compiler</a:t>
            </a:r>
          </a:p>
        </p:txBody>
      </p:sp>
      <p:sp>
        <p:nvSpPr>
          <p:cNvPr id="12" name="Oval 11">
            <a:extLst>
              <a:ext uri="{FF2B5EF4-FFF2-40B4-BE49-F238E27FC236}">
                <a16:creationId xmlns:a16="http://schemas.microsoft.com/office/drawing/2014/main" id="{F420A8F2-1842-7245-A00F-4A7C091370F5}"/>
              </a:ext>
            </a:extLst>
          </p:cNvPr>
          <p:cNvSpPr/>
          <p:nvPr/>
        </p:nvSpPr>
        <p:spPr>
          <a:xfrm>
            <a:off x="9045146" y="3374585"/>
            <a:ext cx="2765854" cy="785702"/>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79495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P spid="12" grpId="0" animBg="1"/>
    </p:bld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F3A31754-0177-F142-95C7-FC2EEE7BE3A2}"/>
              </a:ext>
            </a:extLst>
          </p:cNvPr>
          <p:cNvSpPr txBox="1">
            <a:spLocks/>
          </p:cNvSpPr>
          <p:nvPr/>
        </p:nvSpPr>
        <p:spPr>
          <a:xfrm>
            <a:off x="296562" y="274638"/>
            <a:ext cx="11738919"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800" b="0" i="0" u="none" strike="noStrike" kern="1200" cap="none" spc="0" normalizeH="0" baseline="0" noProof="0" dirty="0">
                <a:ln>
                  <a:noFill/>
                </a:ln>
                <a:solidFill>
                  <a:srgbClr val="0000FF"/>
                </a:solidFill>
                <a:effectLst/>
                <a:uLnTx/>
                <a:uFillTx/>
                <a:latin typeface="Calibri"/>
                <a:ea typeface="+mj-ea"/>
                <a:cs typeface="+mj-cs"/>
              </a:rPr>
              <a:t>Speeding up synthesis</a:t>
            </a:r>
          </a:p>
        </p:txBody>
      </p:sp>
      <p:sp>
        <p:nvSpPr>
          <p:cNvPr id="8" name="Title 1">
            <a:extLst>
              <a:ext uri="{FF2B5EF4-FFF2-40B4-BE49-F238E27FC236}">
                <a16:creationId xmlns:a16="http://schemas.microsoft.com/office/drawing/2014/main" id="{E91EEDC4-B336-414F-BCB6-2D62D1A89B78}"/>
              </a:ext>
            </a:extLst>
          </p:cNvPr>
          <p:cNvSpPr txBox="1">
            <a:spLocks/>
          </p:cNvSpPr>
          <p:nvPr/>
        </p:nvSpPr>
        <p:spPr>
          <a:xfrm>
            <a:off x="815546" y="1613287"/>
            <a:ext cx="4819135"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endParaRPr kumimoji="0" lang="en-US" sz="2400" b="0" i="0" u="none" strike="noStrike" kern="1200" cap="none" spc="0" normalizeH="0" baseline="0" noProof="0" dirty="0">
              <a:ln>
                <a:noFill/>
              </a:ln>
              <a:solidFill>
                <a:srgbClr val="0000FF"/>
              </a:solidFill>
              <a:effectLst/>
              <a:uLnTx/>
              <a:uFillTx/>
              <a:latin typeface="Calibri"/>
              <a:ea typeface="+mj-ea"/>
              <a:cs typeface="+mj-cs"/>
            </a:endParaRPr>
          </a:p>
        </p:txBody>
      </p:sp>
      <p:sp>
        <p:nvSpPr>
          <p:cNvPr id="9" name="TextBox 8">
            <a:extLst>
              <a:ext uri="{FF2B5EF4-FFF2-40B4-BE49-F238E27FC236}">
                <a16:creationId xmlns:a16="http://schemas.microsoft.com/office/drawing/2014/main" id="{FC325C81-C848-E746-9688-5443C05818AD}"/>
              </a:ext>
            </a:extLst>
          </p:cNvPr>
          <p:cNvSpPr txBox="1"/>
          <p:nvPr/>
        </p:nvSpPr>
        <p:spPr>
          <a:xfrm>
            <a:off x="1616676" y="1755170"/>
            <a:ext cx="8958648" cy="2677656"/>
          </a:xfrm>
          <a:prstGeom prst="rect">
            <a:avLst/>
          </a:prstGeom>
          <a:noFill/>
        </p:spPr>
        <p:txBody>
          <a:bodyPr wrap="square" rtlCol="0">
            <a:spAutoFit/>
          </a:bodyPr>
          <a:lstStyle/>
          <a:p>
            <a:endParaRPr lang="en-US" sz="2800" dirty="0"/>
          </a:p>
          <a:p>
            <a:pPr marL="285750" indent="-285750">
              <a:buFont typeface="Arial" panose="020B0604020202020204" pitchFamily="34" charset="0"/>
              <a:buChar char="•"/>
            </a:pPr>
            <a:r>
              <a:rPr lang="en-US" sz="2800" dirty="0"/>
              <a:t>Our own CEGIS Algorithm</a:t>
            </a:r>
          </a:p>
          <a:p>
            <a:pPr marL="285750" indent="-285750">
              <a:buFont typeface="Arial" panose="020B0604020202020204" pitchFamily="34" charset="0"/>
              <a:buChar char="•"/>
            </a:pPr>
            <a:endParaRPr lang="en-US" sz="2800" dirty="0"/>
          </a:p>
          <a:p>
            <a:pPr marL="285750" indent="-285750">
              <a:buFont typeface="Arial" panose="020B0604020202020204" pitchFamily="34" charset="0"/>
              <a:buChar char="•"/>
            </a:pPr>
            <a:r>
              <a:rPr lang="en-US" sz="2800" dirty="0"/>
              <a:t>Canonicalized allocation vs synthesized allocation</a:t>
            </a:r>
          </a:p>
          <a:p>
            <a:pPr marL="285750" indent="-285750">
              <a:buFont typeface="Arial" panose="020B0604020202020204" pitchFamily="34" charset="0"/>
              <a:buChar char="•"/>
            </a:pPr>
            <a:endParaRPr lang="en-US" sz="2800" dirty="0"/>
          </a:p>
          <a:p>
            <a:pPr marL="285750" indent="-285750">
              <a:buFont typeface="Arial" panose="020B0604020202020204" pitchFamily="34" charset="0"/>
              <a:buChar char="•"/>
            </a:pPr>
            <a:r>
              <a:rPr lang="en-US" sz="2800" dirty="0"/>
              <a:t>Gradual search for stateless ALU</a:t>
            </a:r>
          </a:p>
        </p:txBody>
      </p:sp>
    </p:spTree>
    <p:extLst>
      <p:ext uri="{BB962C8B-B14F-4D97-AF65-F5344CB8AC3E}">
        <p14:creationId xmlns:p14="http://schemas.microsoft.com/office/powerpoint/2010/main" val="27116761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7B2C905-1C57-3A49-9FCA-CBA37FDA671F}"/>
              </a:ext>
            </a:extLst>
          </p:cNvPr>
          <p:cNvSpPr/>
          <p:nvPr/>
        </p:nvSpPr>
        <p:spPr>
          <a:xfrm>
            <a:off x="601100" y="379773"/>
            <a:ext cx="3080843" cy="369332"/>
          </a:xfrm>
          <a:prstGeom prst="rect">
            <a:avLst/>
          </a:prstGeom>
        </p:spPr>
        <p:txBody>
          <a:bodyPr wrap="none">
            <a:spAutoFit/>
          </a:bodyPr>
          <a:lstStyle/>
          <a:p>
            <a:pPr marL="285750" indent="-285750">
              <a:buFont typeface="Arial" panose="020B0604020202020204" pitchFamily="34" charset="0"/>
              <a:buChar char="•"/>
            </a:pPr>
            <a:r>
              <a:rPr lang="en-US" b="1"/>
              <a:t>Reduce the constant values</a:t>
            </a:r>
          </a:p>
        </p:txBody>
      </p:sp>
      <p:sp>
        <p:nvSpPr>
          <p:cNvPr id="4" name="TextBox 3">
            <a:extLst>
              <a:ext uri="{FF2B5EF4-FFF2-40B4-BE49-F238E27FC236}">
                <a16:creationId xmlns:a16="http://schemas.microsoft.com/office/drawing/2014/main" id="{73E19AE6-FFF2-A346-86F2-916172BD3661}"/>
              </a:ext>
            </a:extLst>
          </p:cNvPr>
          <p:cNvSpPr txBox="1"/>
          <p:nvPr/>
        </p:nvSpPr>
        <p:spPr>
          <a:xfrm>
            <a:off x="771525" y="791969"/>
            <a:ext cx="4429126" cy="5078313"/>
          </a:xfrm>
          <a:prstGeom prst="rect">
            <a:avLst/>
          </a:prstGeom>
          <a:noFill/>
        </p:spPr>
        <p:txBody>
          <a:bodyPr wrap="square" rtlCol="0">
            <a:spAutoFit/>
          </a:bodyPr>
          <a:lstStyle/>
          <a:p>
            <a:r>
              <a:rPr lang="en-US"/>
              <a:t>#define FREEZE_TIME 10</a:t>
            </a:r>
          </a:p>
          <a:p>
            <a:r>
              <a:rPr lang="en-US"/>
              <a:t>#define DELTA2 2</a:t>
            </a:r>
          </a:p>
          <a:p>
            <a:endParaRPr lang="en-US"/>
          </a:p>
          <a:p>
            <a:r>
              <a:rPr lang="en-US"/>
              <a:t>struct Packet {</a:t>
            </a:r>
          </a:p>
          <a:p>
            <a:r>
              <a:rPr lang="zh-CN" altLang="en-US"/>
              <a:t>  </a:t>
            </a:r>
            <a:r>
              <a:rPr lang="en-US"/>
              <a:t>int now;</a:t>
            </a:r>
          </a:p>
          <a:p>
            <a:r>
              <a:rPr lang="zh-CN" altLang="en-US"/>
              <a:t>  </a:t>
            </a:r>
            <a:r>
              <a:rPr lang="en-US"/>
              <a:t>int now_plus_free;</a:t>
            </a:r>
          </a:p>
          <a:p>
            <a:r>
              <a:rPr lang="en-US"/>
              <a:t>};</a:t>
            </a:r>
          </a:p>
          <a:p>
            <a:r>
              <a:rPr lang="en-US"/>
              <a:t>int last_update;</a:t>
            </a:r>
          </a:p>
          <a:p>
            <a:r>
              <a:rPr lang="en-US"/>
              <a:t>int p_mark;</a:t>
            </a:r>
          </a:p>
          <a:p>
            <a:endParaRPr lang="en-US"/>
          </a:p>
          <a:p>
            <a:r>
              <a:rPr lang="en-US"/>
              <a:t>void func(struct Packet p) {</a:t>
            </a:r>
          </a:p>
          <a:p>
            <a:r>
              <a:rPr lang="en-US"/>
              <a:t>    p.now_plus_free = p.now - FREEZE_TIME;</a:t>
            </a:r>
          </a:p>
          <a:p>
            <a:r>
              <a:rPr lang="zh-CN" altLang="en-US"/>
              <a:t>    </a:t>
            </a:r>
            <a:r>
              <a:rPr lang="en-US"/>
              <a:t>if (p.now_plus_free &gt; last_update) {</a:t>
            </a:r>
          </a:p>
          <a:p>
            <a:r>
              <a:rPr lang="en-US"/>
              <a:t>      p_mark = p_mark - DELTA2;</a:t>
            </a:r>
          </a:p>
          <a:p>
            <a:r>
              <a:rPr lang="en-US"/>
              <a:t>      last_update = p.now;</a:t>
            </a:r>
          </a:p>
          <a:p>
            <a:r>
              <a:rPr lang="en-US"/>
              <a:t>    }</a:t>
            </a:r>
          </a:p>
          <a:p>
            <a:r>
              <a:rPr lang="en-US"/>
              <a:t>}</a:t>
            </a:r>
          </a:p>
          <a:p>
            <a:endParaRPr lang="en-US"/>
          </a:p>
        </p:txBody>
      </p:sp>
      <p:sp>
        <p:nvSpPr>
          <p:cNvPr id="47" name="TextBox 46">
            <a:extLst>
              <a:ext uri="{FF2B5EF4-FFF2-40B4-BE49-F238E27FC236}">
                <a16:creationId xmlns:a16="http://schemas.microsoft.com/office/drawing/2014/main" id="{5C73DE75-D0E0-E542-BF1B-6AB1CF1E696E}"/>
              </a:ext>
            </a:extLst>
          </p:cNvPr>
          <p:cNvSpPr txBox="1"/>
          <p:nvPr/>
        </p:nvSpPr>
        <p:spPr>
          <a:xfrm>
            <a:off x="6096000" y="763393"/>
            <a:ext cx="4429126" cy="5078313"/>
          </a:xfrm>
          <a:prstGeom prst="rect">
            <a:avLst/>
          </a:prstGeom>
          <a:noFill/>
        </p:spPr>
        <p:txBody>
          <a:bodyPr wrap="square" rtlCol="0">
            <a:spAutoFit/>
          </a:bodyPr>
          <a:lstStyle/>
          <a:p>
            <a:r>
              <a:rPr lang="en-US"/>
              <a:t>#define FREEZE_TIME </a:t>
            </a:r>
            <a:r>
              <a:rPr lang="en-US" altLang="zh-CN"/>
              <a:t>2</a:t>
            </a:r>
            <a:endParaRPr lang="en-US"/>
          </a:p>
          <a:p>
            <a:r>
              <a:rPr lang="en-US"/>
              <a:t>#define DELTA2 2</a:t>
            </a:r>
          </a:p>
          <a:p>
            <a:endParaRPr lang="en-US"/>
          </a:p>
          <a:p>
            <a:r>
              <a:rPr lang="en-US"/>
              <a:t>struct Packet {</a:t>
            </a:r>
          </a:p>
          <a:p>
            <a:r>
              <a:rPr lang="zh-CN" altLang="en-US"/>
              <a:t>  </a:t>
            </a:r>
            <a:r>
              <a:rPr lang="en-US"/>
              <a:t>int now;</a:t>
            </a:r>
          </a:p>
          <a:p>
            <a:r>
              <a:rPr lang="zh-CN" altLang="en-US"/>
              <a:t>  </a:t>
            </a:r>
            <a:r>
              <a:rPr lang="en-US"/>
              <a:t>int now_plus_free;</a:t>
            </a:r>
          </a:p>
          <a:p>
            <a:r>
              <a:rPr lang="en-US"/>
              <a:t>};</a:t>
            </a:r>
          </a:p>
          <a:p>
            <a:r>
              <a:rPr lang="en-US"/>
              <a:t>int last_update;</a:t>
            </a:r>
          </a:p>
          <a:p>
            <a:r>
              <a:rPr lang="en-US"/>
              <a:t>int p_mark;</a:t>
            </a:r>
          </a:p>
          <a:p>
            <a:endParaRPr lang="en-US"/>
          </a:p>
          <a:p>
            <a:r>
              <a:rPr lang="en-US"/>
              <a:t>void func(struct Packet p) {</a:t>
            </a:r>
          </a:p>
          <a:p>
            <a:r>
              <a:rPr lang="en-US"/>
              <a:t>    p.now_plus_free = p.now - FREEZE_TIME;</a:t>
            </a:r>
          </a:p>
          <a:p>
            <a:r>
              <a:rPr lang="zh-CN" altLang="en-US"/>
              <a:t>    </a:t>
            </a:r>
            <a:r>
              <a:rPr lang="en-US"/>
              <a:t>if (p.now_plus_free &gt; last_update) {</a:t>
            </a:r>
          </a:p>
          <a:p>
            <a:r>
              <a:rPr lang="en-US"/>
              <a:t>      p_mark = p_mark - DELTA2;</a:t>
            </a:r>
          </a:p>
          <a:p>
            <a:r>
              <a:rPr lang="en-US"/>
              <a:t>      last_update = p.now;</a:t>
            </a:r>
          </a:p>
          <a:p>
            <a:r>
              <a:rPr lang="en-US"/>
              <a:t>    }</a:t>
            </a:r>
          </a:p>
          <a:p>
            <a:r>
              <a:rPr lang="en-US"/>
              <a:t>}</a:t>
            </a:r>
          </a:p>
          <a:p>
            <a:endParaRPr lang="en-US"/>
          </a:p>
        </p:txBody>
      </p:sp>
      <p:sp>
        <p:nvSpPr>
          <p:cNvPr id="5" name="Oval 4">
            <a:extLst>
              <a:ext uri="{FF2B5EF4-FFF2-40B4-BE49-F238E27FC236}">
                <a16:creationId xmlns:a16="http://schemas.microsoft.com/office/drawing/2014/main" id="{3DB9B386-9A61-3747-BFD9-508CBA2B4F04}"/>
              </a:ext>
            </a:extLst>
          </p:cNvPr>
          <p:cNvSpPr/>
          <p:nvPr/>
        </p:nvSpPr>
        <p:spPr>
          <a:xfrm>
            <a:off x="2825063" y="676470"/>
            <a:ext cx="614363" cy="622495"/>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539B1558-0ACA-9745-814F-D18D6D53BE67}"/>
              </a:ext>
            </a:extLst>
          </p:cNvPr>
          <p:cNvSpPr/>
          <p:nvPr/>
        </p:nvSpPr>
        <p:spPr>
          <a:xfrm>
            <a:off x="8138213" y="628180"/>
            <a:ext cx="614363" cy="622495"/>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Arrow 10">
            <a:extLst>
              <a:ext uri="{FF2B5EF4-FFF2-40B4-BE49-F238E27FC236}">
                <a16:creationId xmlns:a16="http://schemas.microsoft.com/office/drawing/2014/main" id="{0F36B8CE-63E3-C348-BD97-9F36033E7926}"/>
              </a:ext>
            </a:extLst>
          </p:cNvPr>
          <p:cNvSpPr/>
          <p:nvPr/>
        </p:nvSpPr>
        <p:spPr>
          <a:xfrm>
            <a:off x="3681943" y="791969"/>
            <a:ext cx="2138089" cy="35720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98A6A100-07B6-3144-81B6-3F812476D4DA}"/>
              </a:ext>
            </a:extLst>
          </p:cNvPr>
          <p:cNvSpPr txBox="1">
            <a:spLocks/>
          </p:cNvSpPr>
          <p:nvPr/>
        </p:nvSpPr>
        <p:spPr>
          <a:xfrm>
            <a:off x="226540" y="5298782"/>
            <a:ext cx="11738919"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342900" marR="0" lvl="0" indent="-342900" algn="l" defTabSz="457200" rtl="0" eaLnBrk="1" fontAlgn="auto" latinLnBrk="0" hangingPunct="1">
              <a:lnSpc>
                <a:spcPct val="100000"/>
              </a:lnSpc>
              <a:spcBef>
                <a:spcPct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chemeClr val="tx1"/>
                </a:solidFill>
                <a:effectLst/>
                <a:uLnTx/>
                <a:uFillTx/>
                <a:latin typeface="Calibri"/>
                <a:ea typeface="+mj-ea"/>
                <a:cs typeface="+mj-cs"/>
              </a:rPr>
              <a:t>Constrain all constants appear in benchmarks into 2-bit range in order to reduce the search space of program synthesis</a:t>
            </a:r>
          </a:p>
        </p:txBody>
      </p:sp>
      <p:cxnSp>
        <p:nvCxnSpPr>
          <p:cNvPr id="6" name="Straight Arrow Connector 5">
            <a:extLst>
              <a:ext uri="{FF2B5EF4-FFF2-40B4-BE49-F238E27FC236}">
                <a16:creationId xmlns:a16="http://schemas.microsoft.com/office/drawing/2014/main" id="{103BC683-70F8-3D4F-8D0B-6409C4E2ED81}"/>
              </a:ext>
            </a:extLst>
          </p:cNvPr>
          <p:cNvCxnSpPr/>
          <p:nvPr/>
        </p:nvCxnSpPr>
        <p:spPr>
          <a:xfrm>
            <a:off x="3244645" y="1298965"/>
            <a:ext cx="914400" cy="25946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449B3DDB-6285-B641-996E-2E0875DFC874}"/>
              </a:ext>
            </a:extLst>
          </p:cNvPr>
          <p:cNvCxnSpPr/>
          <p:nvPr/>
        </p:nvCxnSpPr>
        <p:spPr>
          <a:xfrm>
            <a:off x="8445394" y="1298965"/>
            <a:ext cx="914400" cy="25946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57931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6C3C8BA-01A7-C346-84A6-E0092FC6B84D}"/>
              </a:ext>
            </a:extLst>
          </p:cNvPr>
          <p:cNvSpPr txBox="1"/>
          <p:nvPr/>
        </p:nvSpPr>
        <p:spPr>
          <a:xfrm>
            <a:off x="1590412" y="2015918"/>
            <a:ext cx="1881107" cy="400110"/>
          </a:xfrm>
          <a:prstGeom prst="rect">
            <a:avLst/>
          </a:prstGeom>
          <a:solidFill>
            <a:schemeClr val="bg1"/>
          </a:solidFill>
        </p:spPr>
        <p:txBody>
          <a:bodyPr wrap="square" rtlCol="0">
            <a:spAutoFit/>
          </a:bodyPr>
          <a:lstStyle/>
          <a:p>
            <a:r>
              <a:rPr lang="en-US" sz="2000" dirty="0"/>
              <a:t>Input Spec file</a:t>
            </a:r>
          </a:p>
        </p:txBody>
      </p:sp>
      <p:sp>
        <p:nvSpPr>
          <p:cNvPr id="5" name="Rounded Rectangle 4">
            <a:extLst>
              <a:ext uri="{FF2B5EF4-FFF2-40B4-BE49-F238E27FC236}">
                <a16:creationId xmlns:a16="http://schemas.microsoft.com/office/drawing/2014/main" id="{4A9AAEE2-78AA-E54C-9C8D-07AEE91960AD}"/>
              </a:ext>
            </a:extLst>
          </p:cNvPr>
          <p:cNvSpPr/>
          <p:nvPr/>
        </p:nvSpPr>
        <p:spPr>
          <a:xfrm>
            <a:off x="5241442" y="1665707"/>
            <a:ext cx="1489828" cy="700732"/>
          </a:xfrm>
          <a:prstGeom prst="round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5725" tIns="42863" rIns="85725" bIns="42863" numCol="1" spcCol="0" rtlCol="0" fromWordArt="0" anchor="ctr" anchorCtr="0" forceAA="0" compatLnSpc="1">
            <a:prstTxWarp prst="textNoShape">
              <a:avLst/>
            </a:prstTxWarp>
            <a:noAutofit/>
          </a:bodyPr>
          <a:lstStyle/>
          <a:p>
            <a:pPr algn="ctr"/>
            <a:endParaRPr lang="en-US" sz="1500" b="1"/>
          </a:p>
        </p:txBody>
      </p:sp>
      <p:sp>
        <p:nvSpPr>
          <p:cNvPr id="6" name="TextBox 5">
            <a:extLst>
              <a:ext uri="{FF2B5EF4-FFF2-40B4-BE49-F238E27FC236}">
                <a16:creationId xmlns:a16="http://schemas.microsoft.com/office/drawing/2014/main" id="{892F5F9A-552C-064D-BDBC-3DB902295451}"/>
              </a:ext>
            </a:extLst>
          </p:cNvPr>
          <p:cNvSpPr txBox="1"/>
          <p:nvPr/>
        </p:nvSpPr>
        <p:spPr>
          <a:xfrm>
            <a:off x="5180916" y="1691790"/>
            <a:ext cx="1619796" cy="707886"/>
          </a:xfrm>
          <a:prstGeom prst="rect">
            <a:avLst/>
          </a:prstGeom>
          <a:noFill/>
        </p:spPr>
        <p:txBody>
          <a:bodyPr wrap="square" rtlCol="0">
            <a:spAutoFit/>
          </a:bodyPr>
          <a:lstStyle/>
          <a:p>
            <a:pPr algn="ctr"/>
            <a:r>
              <a:rPr lang="en-US" sz="2000" dirty="0"/>
              <a:t>Sketch Compiler</a:t>
            </a:r>
          </a:p>
        </p:txBody>
      </p:sp>
      <p:sp>
        <p:nvSpPr>
          <p:cNvPr id="7" name="TextBox 6">
            <a:extLst>
              <a:ext uri="{FF2B5EF4-FFF2-40B4-BE49-F238E27FC236}">
                <a16:creationId xmlns:a16="http://schemas.microsoft.com/office/drawing/2014/main" id="{4846480B-0D0E-F543-A664-30B0D172458A}"/>
              </a:ext>
            </a:extLst>
          </p:cNvPr>
          <p:cNvSpPr txBox="1"/>
          <p:nvPr/>
        </p:nvSpPr>
        <p:spPr>
          <a:xfrm>
            <a:off x="6381906" y="3750956"/>
            <a:ext cx="2034037" cy="707886"/>
          </a:xfrm>
          <a:prstGeom prst="rect">
            <a:avLst/>
          </a:prstGeom>
          <a:noFill/>
        </p:spPr>
        <p:txBody>
          <a:bodyPr wrap="square" rtlCol="0">
            <a:spAutoFit/>
          </a:bodyPr>
          <a:lstStyle/>
          <a:p>
            <a:r>
              <a:rPr lang="en-US" sz="2000" dirty="0"/>
              <a:t>Failure – Counter Example </a:t>
            </a:r>
            <a:r>
              <a:rPr lang="en-US" sz="2000" i="1" dirty="0"/>
              <a:t>c</a:t>
            </a:r>
            <a:r>
              <a:rPr lang="en-US" sz="2000" dirty="0"/>
              <a:t> Found </a:t>
            </a:r>
          </a:p>
        </p:txBody>
      </p:sp>
      <p:sp>
        <p:nvSpPr>
          <p:cNvPr id="8" name="TextBox 7">
            <a:extLst>
              <a:ext uri="{FF2B5EF4-FFF2-40B4-BE49-F238E27FC236}">
                <a16:creationId xmlns:a16="http://schemas.microsoft.com/office/drawing/2014/main" id="{949906B2-EA7B-D040-8BB8-E9AEE8F26B89}"/>
              </a:ext>
            </a:extLst>
          </p:cNvPr>
          <p:cNvSpPr txBox="1"/>
          <p:nvPr/>
        </p:nvSpPr>
        <p:spPr>
          <a:xfrm>
            <a:off x="5289678" y="2430986"/>
            <a:ext cx="1342546" cy="400110"/>
          </a:xfrm>
          <a:prstGeom prst="rect">
            <a:avLst/>
          </a:prstGeom>
          <a:noFill/>
        </p:spPr>
        <p:txBody>
          <a:bodyPr wrap="square" rtlCol="0">
            <a:spAutoFit/>
          </a:bodyPr>
          <a:lstStyle/>
          <a:p>
            <a:r>
              <a:rPr lang="en-US" sz="2000" dirty="0"/>
              <a:t>Add </a:t>
            </a:r>
            <a:r>
              <a:rPr lang="en-US" sz="2000" i="1" dirty="0"/>
              <a:t>c</a:t>
            </a:r>
            <a:r>
              <a:rPr lang="en-US" sz="2000" dirty="0"/>
              <a:t> to X</a:t>
            </a:r>
          </a:p>
        </p:txBody>
      </p:sp>
      <p:sp>
        <p:nvSpPr>
          <p:cNvPr id="9" name="Bent-Up Arrow 8">
            <a:extLst>
              <a:ext uri="{FF2B5EF4-FFF2-40B4-BE49-F238E27FC236}">
                <a16:creationId xmlns:a16="http://schemas.microsoft.com/office/drawing/2014/main" id="{D0A8DB16-C926-9248-9E25-A9C52A793CA4}"/>
              </a:ext>
            </a:extLst>
          </p:cNvPr>
          <p:cNvSpPr/>
          <p:nvPr/>
        </p:nvSpPr>
        <p:spPr>
          <a:xfrm rot="10800000" flipH="1">
            <a:off x="8675814" y="1872598"/>
            <a:ext cx="1048866" cy="984873"/>
          </a:xfrm>
          <a:prstGeom prst="bentUpArrow">
            <a:avLst>
              <a:gd name="adj1" fmla="val 9091"/>
              <a:gd name="adj2" fmla="val 19886"/>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5725" tIns="42863" rIns="85725" bIns="42863" numCol="1" spcCol="0" rtlCol="0" fromWordArt="0" anchor="ctr" anchorCtr="0" forceAA="0" compatLnSpc="1">
            <a:prstTxWarp prst="textNoShape">
              <a:avLst/>
            </a:prstTxWarp>
            <a:noAutofit/>
          </a:bodyPr>
          <a:lstStyle/>
          <a:p>
            <a:pPr algn="ctr"/>
            <a:endParaRPr lang="en-US" sz="1500" b="1" dirty="0"/>
          </a:p>
        </p:txBody>
      </p:sp>
      <p:sp>
        <p:nvSpPr>
          <p:cNvPr id="10" name="Rounded Rectangle 9">
            <a:extLst>
              <a:ext uri="{FF2B5EF4-FFF2-40B4-BE49-F238E27FC236}">
                <a16:creationId xmlns:a16="http://schemas.microsoft.com/office/drawing/2014/main" id="{3684770A-C57C-FD49-8989-6A9EB69A97CD}"/>
              </a:ext>
            </a:extLst>
          </p:cNvPr>
          <p:cNvSpPr/>
          <p:nvPr/>
        </p:nvSpPr>
        <p:spPr>
          <a:xfrm>
            <a:off x="8757967" y="2938867"/>
            <a:ext cx="1542444" cy="9767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5725" tIns="42863" rIns="85725" bIns="42863" numCol="1" spcCol="0" rtlCol="0" fromWordArt="0" anchor="ctr" anchorCtr="0" forceAA="0" compatLnSpc="1">
            <a:prstTxWarp prst="textNoShape">
              <a:avLst/>
            </a:prstTxWarp>
            <a:noAutofit/>
          </a:bodyPr>
          <a:lstStyle/>
          <a:p>
            <a:pPr algn="ctr"/>
            <a:r>
              <a:rPr lang="en-US" sz="2000" b="1" dirty="0"/>
              <a:t>Verification on 10 bits</a:t>
            </a:r>
          </a:p>
        </p:txBody>
      </p:sp>
      <p:sp>
        <p:nvSpPr>
          <p:cNvPr id="11" name="U-Turn Arrow 10">
            <a:extLst>
              <a:ext uri="{FF2B5EF4-FFF2-40B4-BE49-F238E27FC236}">
                <a16:creationId xmlns:a16="http://schemas.microsoft.com/office/drawing/2014/main" id="{791177A0-0DED-FD4A-B605-9856D7283142}"/>
              </a:ext>
            </a:extLst>
          </p:cNvPr>
          <p:cNvSpPr/>
          <p:nvPr/>
        </p:nvSpPr>
        <p:spPr>
          <a:xfrm>
            <a:off x="6606718" y="1186469"/>
            <a:ext cx="1660825" cy="339740"/>
          </a:xfrm>
          <a:prstGeom prst="uturnArrow">
            <a:avLst>
              <a:gd name="adj1" fmla="val 25000"/>
              <a:gd name="adj2" fmla="val 25000"/>
              <a:gd name="adj3" fmla="val 25000"/>
              <a:gd name="adj4" fmla="val 43750"/>
              <a:gd name="adj5" fmla="val 100000"/>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5725" tIns="42863" rIns="85725" bIns="42863" numCol="1" spcCol="0" rtlCol="0" fromWordArt="0" anchor="ctr" anchorCtr="0" forceAA="0" compatLnSpc="1">
            <a:prstTxWarp prst="textNoShape">
              <a:avLst/>
            </a:prstTxWarp>
            <a:noAutofit/>
          </a:bodyPr>
          <a:lstStyle/>
          <a:p>
            <a:pPr algn="ctr"/>
            <a:endParaRPr lang="en-US" sz="1500" b="1">
              <a:solidFill>
                <a:schemeClr val="tx1"/>
              </a:solidFill>
            </a:endParaRPr>
          </a:p>
        </p:txBody>
      </p:sp>
      <p:cxnSp>
        <p:nvCxnSpPr>
          <p:cNvPr id="12" name="Straight Arrow Connector 11">
            <a:extLst>
              <a:ext uri="{FF2B5EF4-FFF2-40B4-BE49-F238E27FC236}">
                <a16:creationId xmlns:a16="http://schemas.microsoft.com/office/drawing/2014/main" id="{DA63E49B-8A62-1847-A1E7-8A038508B3F1}"/>
              </a:ext>
            </a:extLst>
          </p:cNvPr>
          <p:cNvCxnSpPr>
            <a:cxnSpLocks/>
            <a:endCxn id="6" idx="1"/>
          </p:cNvCxnSpPr>
          <p:nvPr/>
        </p:nvCxnSpPr>
        <p:spPr>
          <a:xfrm>
            <a:off x="2998418" y="1427188"/>
            <a:ext cx="2182498" cy="618545"/>
          </a:xfrm>
          <a:prstGeom prst="straightConnector1">
            <a:avLst/>
          </a:prstGeom>
          <a:ln w="101600">
            <a:tailEnd type="triangle"/>
          </a:ln>
        </p:spPr>
        <p:style>
          <a:lnRef idx="1">
            <a:schemeClr val="accent1"/>
          </a:lnRef>
          <a:fillRef idx="0">
            <a:schemeClr val="accent1"/>
          </a:fillRef>
          <a:effectRef idx="0">
            <a:schemeClr val="accent1"/>
          </a:effectRef>
          <a:fontRef idx="minor">
            <a:schemeClr val="tx1"/>
          </a:fontRef>
        </p:style>
      </p:cxnSp>
      <p:sp>
        <p:nvSpPr>
          <p:cNvPr id="14" name="Bent-Up Arrow 13">
            <a:extLst>
              <a:ext uri="{FF2B5EF4-FFF2-40B4-BE49-F238E27FC236}">
                <a16:creationId xmlns:a16="http://schemas.microsoft.com/office/drawing/2014/main" id="{374DC5CA-CE7E-B44C-9190-6397684C2B76}"/>
              </a:ext>
            </a:extLst>
          </p:cNvPr>
          <p:cNvSpPr/>
          <p:nvPr/>
        </p:nvSpPr>
        <p:spPr>
          <a:xfrm flipH="1">
            <a:off x="6026856" y="2713320"/>
            <a:ext cx="2389086" cy="870463"/>
          </a:xfrm>
          <a:prstGeom prst="bentUpArrow">
            <a:avLst>
              <a:gd name="adj1" fmla="val 9091"/>
              <a:gd name="adj2" fmla="val 19886"/>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5725" tIns="42863" rIns="85725" bIns="42863" numCol="1" spcCol="0" rtlCol="0" fromWordArt="0" anchor="ctr" anchorCtr="0" forceAA="0" compatLnSpc="1">
            <a:prstTxWarp prst="textNoShape">
              <a:avLst/>
            </a:prstTxWarp>
            <a:noAutofit/>
          </a:bodyPr>
          <a:lstStyle/>
          <a:p>
            <a:pPr algn="ctr"/>
            <a:endParaRPr lang="en-US" sz="1500" b="1" dirty="0"/>
          </a:p>
        </p:txBody>
      </p:sp>
      <p:sp>
        <p:nvSpPr>
          <p:cNvPr id="15" name="TextBox 14">
            <a:extLst>
              <a:ext uri="{FF2B5EF4-FFF2-40B4-BE49-F238E27FC236}">
                <a16:creationId xmlns:a16="http://schemas.microsoft.com/office/drawing/2014/main" id="{1EA5F8B3-2AD4-0C42-9324-2A55F143572D}"/>
              </a:ext>
            </a:extLst>
          </p:cNvPr>
          <p:cNvSpPr txBox="1"/>
          <p:nvPr/>
        </p:nvSpPr>
        <p:spPr>
          <a:xfrm>
            <a:off x="7268011" y="2843986"/>
            <a:ext cx="1542444" cy="707886"/>
          </a:xfrm>
          <a:prstGeom prst="rect">
            <a:avLst/>
          </a:prstGeom>
          <a:noFill/>
        </p:spPr>
        <p:txBody>
          <a:bodyPr wrap="square" rtlCol="0">
            <a:spAutoFit/>
          </a:bodyPr>
          <a:lstStyle/>
          <a:p>
            <a:pPr algn="ctr"/>
            <a:r>
              <a:rPr lang="en-US" sz="2000" dirty="0"/>
              <a:t>Completed Sketch File</a:t>
            </a:r>
          </a:p>
        </p:txBody>
      </p:sp>
      <p:sp>
        <p:nvSpPr>
          <p:cNvPr id="17" name="Down Arrow 16">
            <a:extLst>
              <a:ext uri="{FF2B5EF4-FFF2-40B4-BE49-F238E27FC236}">
                <a16:creationId xmlns:a16="http://schemas.microsoft.com/office/drawing/2014/main" id="{23E951BF-668D-D444-88D5-FB6CB41DEB1B}"/>
              </a:ext>
            </a:extLst>
          </p:cNvPr>
          <p:cNvSpPr/>
          <p:nvPr/>
        </p:nvSpPr>
        <p:spPr>
          <a:xfrm>
            <a:off x="9448800" y="3996987"/>
            <a:ext cx="238295" cy="67597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5725" tIns="42863" rIns="85725" bIns="42863" numCol="1" spcCol="0" rtlCol="0" fromWordArt="0" anchor="ctr" anchorCtr="0" forceAA="0" compatLnSpc="1">
            <a:prstTxWarp prst="textNoShape">
              <a:avLst/>
            </a:prstTxWarp>
            <a:noAutofit/>
          </a:bodyPr>
          <a:lstStyle/>
          <a:p>
            <a:pPr algn="ctr"/>
            <a:endParaRPr lang="en-US" sz="1500" b="1"/>
          </a:p>
        </p:txBody>
      </p:sp>
      <p:sp>
        <p:nvSpPr>
          <p:cNvPr id="18" name="TextBox 17">
            <a:extLst>
              <a:ext uri="{FF2B5EF4-FFF2-40B4-BE49-F238E27FC236}">
                <a16:creationId xmlns:a16="http://schemas.microsoft.com/office/drawing/2014/main" id="{9B3DAD0D-F482-4546-A24D-13C8D83164DF}"/>
              </a:ext>
            </a:extLst>
          </p:cNvPr>
          <p:cNvSpPr txBox="1"/>
          <p:nvPr/>
        </p:nvSpPr>
        <p:spPr>
          <a:xfrm>
            <a:off x="9883608" y="4026571"/>
            <a:ext cx="1477460" cy="707886"/>
          </a:xfrm>
          <a:prstGeom prst="rect">
            <a:avLst/>
          </a:prstGeom>
          <a:noFill/>
        </p:spPr>
        <p:txBody>
          <a:bodyPr wrap="square" rtlCol="0">
            <a:spAutoFit/>
          </a:bodyPr>
          <a:lstStyle/>
          <a:p>
            <a:r>
              <a:rPr lang="en-US" sz="2000" dirty="0"/>
              <a:t>Successful Verification</a:t>
            </a:r>
          </a:p>
        </p:txBody>
      </p:sp>
      <p:sp>
        <p:nvSpPr>
          <p:cNvPr id="19" name="TextBox 18">
            <a:extLst>
              <a:ext uri="{FF2B5EF4-FFF2-40B4-BE49-F238E27FC236}">
                <a16:creationId xmlns:a16="http://schemas.microsoft.com/office/drawing/2014/main" id="{8C798642-D94F-5249-B74D-C33A1740BEFA}"/>
              </a:ext>
            </a:extLst>
          </p:cNvPr>
          <p:cNvSpPr txBox="1"/>
          <p:nvPr/>
        </p:nvSpPr>
        <p:spPr>
          <a:xfrm>
            <a:off x="6546170" y="548950"/>
            <a:ext cx="2038290" cy="707886"/>
          </a:xfrm>
          <a:prstGeom prst="rect">
            <a:avLst/>
          </a:prstGeom>
          <a:noFill/>
        </p:spPr>
        <p:txBody>
          <a:bodyPr wrap="square" rtlCol="0">
            <a:spAutoFit/>
          </a:bodyPr>
          <a:lstStyle/>
          <a:p>
            <a:r>
              <a:rPr lang="en-US" sz="2000" dirty="0"/>
              <a:t>Completes spec with 2 bit inputs</a:t>
            </a:r>
          </a:p>
        </p:txBody>
      </p:sp>
      <p:sp>
        <p:nvSpPr>
          <p:cNvPr id="21" name="TextBox 20">
            <a:extLst>
              <a:ext uri="{FF2B5EF4-FFF2-40B4-BE49-F238E27FC236}">
                <a16:creationId xmlns:a16="http://schemas.microsoft.com/office/drawing/2014/main" id="{AA9D0E66-E061-6F4D-8A3B-B2CBF32E6687}"/>
              </a:ext>
            </a:extLst>
          </p:cNvPr>
          <p:cNvSpPr txBox="1"/>
          <p:nvPr/>
        </p:nvSpPr>
        <p:spPr>
          <a:xfrm>
            <a:off x="9044515" y="5924665"/>
            <a:ext cx="1334127" cy="707886"/>
          </a:xfrm>
          <a:prstGeom prst="rect">
            <a:avLst/>
          </a:prstGeom>
          <a:solidFill>
            <a:schemeClr val="bg1"/>
          </a:solidFill>
        </p:spPr>
        <p:txBody>
          <a:bodyPr wrap="square" rtlCol="0">
            <a:spAutoFit/>
          </a:bodyPr>
          <a:lstStyle/>
          <a:p>
            <a:r>
              <a:rPr lang="en-US" sz="2000" dirty="0"/>
              <a:t>Verified Sketch File</a:t>
            </a:r>
          </a:p>
        </p:txBody>
      </p:sp>
      <p:sp>
        <p:nvSpPr>
          <p:cNvPr id="22" name="TextBox 21">
            <a:extLst>
              <a:ext uri="{FF2B5EF4-FFF2-40B4-BE49-F238E27FC236}">
                <a16:creationId xmlns:a16="http://schemas.microsoft.com/office/drawing/2014/main" id="{033D7C26-81DC-C14A-8952-04DC305FB3BF}"/>
              </a:ext>
            </a:extLst>
          </p:cNvPr>
          <p:cNvSpPr txBox="1"/>
          <p:nvPr/>
        </p:nvSpPr>
        <p:spPr>
          <a:xfrm>
            <a:off x="1549132" y="3808976"/>
            <a:ext cx="1881108" cy="400110"/>
          </a:xfrm>
          <a:prstGeom prst="rect">
            <a:avLst/>
          </a:prstGeom>
          <a:solidFill>
            <a:schemeClr val="bg1"/>
          </a:solidFill>
        </p:spPr>
        <p:txBody>
          <a:bodyPr wrap="square" rtlCol="0">
            <a:spAutoFit/>
          </a:bodyPr>
          <a:lstStyle/>
          <a:p>
            <a:r>
              <a:rPr lang="en-US" sz="2000" dirty="0"/>
              <a:t>Input Sketch file</a:t>
            </a:r>
          </a:p>
        </p:txBody>
      </p:sp>
      <p:pic>
        <p:nvPicPr>
          <p:cNvPr id="23" name="Picture 22">
            <a:extLst>
              <a:ext uri="{FF2B5EF4-FFF2-40B4-BE49-F238E27FC236}">
                <a16:creationId xmlns:a16="http://schemas.microsoft.com/office/drawing/2014/main" id="{319572BF-824A-3F40-A176-5DD866C8167E}"/>
              </a:ext>
            </a:extLst>
          </p:cNvPr>
          <p:cNvPicPr>
            <a:picLocks noChangeAspect="1"/>
          </p:cNvPicPr>
          <p:nvPr/>
        </p:nvPicPr>
        <p:blipFill>
          <a:blip r:embed="rId3"/>
          <a:stretch>
            <a:fillRect/>
          </a:stretch>
        </p:blipFill>
        <p:spPr>
          <a:xfrm>
            <a:off x="1987760" y="2574336"/>
            <a:ext cx="869680" cy="1177693"/>
          </a:xfrm>
          <a:prstGeom prst="rect">
            <a:avLst/>
          </a:prstGeom>
          <a:solidFill>
            <a:schemeClr val="bg1"/>
          </a:solidFill>
        </p:spPr>
      </p:pic>
      <p:cxnSp>
        <p:nvCxnSpPr>
          <p:cNvPr id="24" name="Straight Arrow Connector 23">
            <a:extLst>
              <a:ext uri="{FF2B5EF4-FFF2-40B4-BE49-F238E27FC236}">
                <a16:creationId xmlns:a16="http://schemas.microsoft.com/office/drawing/2014/main" id="{E3C2D292-844A-0C45-A845-BEDE6006E24F}"/>
              </a:ext>
            </a:extLst>
          </p:cNvPr>
          <p:cNvCxnSpPr>
            <a:cxnSpLocks/>
          </p:cNvCxnSpPr>
          <p:nvPr/>
        </p:nvCxnSpPr>
        <p:spPr>
          <a:xfrm flipV="1">
            <a:off x="3125065" y="2399676"/>
            <a:ext cx="1987567" cy="791479"/>
          </a:xfrm>
          <a:prstGeom prst="straightConnector1">
            <a:avLst/>
          </a:prstGeom>
          <a:ln w="101600">
            <a:tailEnd type="triangl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C722B2DC-AB19-F84D-873A-7B5989D0AFE7}"/>
              </a:ext>
            </a:extLst>
          </p:cNvPr>
          <p:cNvSpPr/>
          <p:nvPr/>
        </p:nvSpPr>
        <p:spPr>
          <a:xfrm>
            <a:off x="721760" y="78196"/>
            <a:ext cx="5239191" cy="677108"/>
          </a:xfrm>
          <a:prstGeom prst="rect">
            <a:avLst/>
          </a:prstGeom>
        </p:spPr>
        <p:txBody>
          <a:bodyPr wrap="none">
            <a:spAutoFit/>
          </a:bodyPr>
          <a:lstStyle/>
          <a:p>
            <a:r>
              <a:rPr lang="en-US" sz="3800" dirty="0">
                <a:solidFill>
                  <a:srgbClr val="0000FF"/>
                </a:solidFill>
                <a:latin typeface="Calibri"/>
                <a:ea typeface="+mj-ea"/>
                <a:cs typeface="+mj-cs"/>
              </a:rPr>
              <a:t>Our own CEGIS Algorithm</a:t>
            </a:r>
          </a:p>
        </p:txBody>
      </p:sp>
      <p:sp>
        <p:nvSpPr>
          <p:cNvPr id="27" name="Title 1">
            <a:extLst>
              <a:ext uri="{FF2B5EF4-FFF2-40B4-BE49-F238E27FC236}">
                <a16:creationId xmlns:a16="http://schemas.microsoft.com/office/drawing/2014/main" id="{F8116D54-5866-C24B-8D7B-0C133B5AE00C}"/>
              </a:ext>
            </a:extLst>
          </p:cNvPr>
          <p:cNvSpPr txBox="1">
            <a:spLocks/>
          </p:cNvSpPr>
          <p:nvPr/>
        </p:nvSpPr>
        <p:spPr>
          <a:xfrm>
            <a:off x="226540" y="4704068"/>
            <a:ext cx="11738919"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342900" marR="0" lvl="0" indent="-342900" algn="l" defTabSz="457200" rtl="0" eaLnBrk="1" fontAlgn="auto" latinLnBrk="0" hangingPunct="1">
              <a:lnSpc>
                <a:spcPct val="100000"/>
              </a:lnSpc>
              <a:spcBef>
                <a:spcPct val="0"/>
              </a:spcBef>
              <a:spcAft>
                <a:spcPts val="0"/>
              </a:spcAft>
              <a:buClrTx/>
              <a:buSzTx/>
              <a:buFont typeface="Arial" panose="020B0604020202020204" pitchFamily="34" charset="0"/>
              <a:buChar char="•"/>
              <a:tabLst/>
              <a:defRPr/>
            </a:pPr>
            <a:endParaRPr kumimoji="0" lang="en-US" sz="2400" b="0" i="0" u="none" strike="noStrike" kern="1200" cap="none" spc="0" normalizeH="0" baseline="0" noProof="0" dirty="0">
              <a:ln>
                <a:noFill/>
              </a:ln>
              <a:solidFill>
                <a:schemeClr val="tx1"/>
              </a:solidFill>
              <a:effectLst/>
              <a:uLnTx/>
              <a:uFillTx/>
              <a:latin typeface="Calibri"/>
              <a:ea typeface="+mj-ea"/>
              <a:cs typeface="+mj-cs"/>
            </a:endParaRPr>
          </a:p>
        </p:txBody>
      </p:sp>
      <p:sp>
        <p:nvSpPr>
          <p:cNvPr id="2" name="Rectangle 1">
            <a:extLst>
              <a:ext uri="{FF2B5EF4-FFF2-40B4-BE49-F238E27FC236}">
                <a16:creationId xmlns:a16="http://schemas.microsoft.com/office/drawing/2014/main" id="{474D9520-32BD-2440-B46C-7556BE9B8FA5}"/>
              </a:ext>
            </a:extLst>
          </p:cNvPr>
          <p:cNvSpPr/>
          <p:nvPr/>
        </p:nvSpPr>
        <p:spPr>
          <a:xfrm>
            <a:off x="226540" y="5329327"/>
            <a:ext cx="4238981" cy="461665"/>
          </a:xfrm>
          <a:prstGeom prst="rect">
            <a:avLst/>
          </a:prstGeom>
        </p:spPr>
        <p:txBody>
          <a:bodyPr wrap="none">
            <a:spAutoFit/>
          </a:bodyPr>
          <a:lstStyle/>
          <a:p>
            <a:pPr marL="342900" lvl="0" indent="-342900" defTabSz="457200">
              <a:spcBef>
                <a:spcPct val="0"/>
              </a:spcBef>
              <a:buFont typeface="Arial" panose="020B0604020202020204" pitchFamily="34" charset="0"/>
              <a:buChar char="•"/>
              <a:defRPr/>
            </a:pPr>
            <a:r>
              <a:rPr lang="en-US" sz="2400" dirty="0">
                <a:latin typeface="Calibri"/>
                <a:ea typeface="+mj-ea"/>
                <a:cs typeface="+mj-cs"/>
              </a:rPr>
              <a:t>Do verification in 10-bit range</a:t>
            </a:r>
          </a:p>
        </p:txBody>
      </p:sp>
      <p:sp>
        <p:nvSpPr>
          <p:cNvPr id="28" name="Rectangle 27">
            <a:extLst>
              <a:ext uri="{FF2B5EF4-FFF2-40B4-BE49-F238E27FC236}">
                <a16:creationId xmlns:a16="http://schemas.microsoft.com/office/drawing/2014/main" id="{04446860-4854-0040-B268-85C3E883CBFC}"/>
              </a:ext>
            </a:extLst>
          </p:cNvPr>
          <p:cNvSpPr/>
          <p:nvPr/>
        </p:nvSpPr>
        <p:spPr>
          <a:xfrm>
            <a:off x="227025" y="5784589"/>
            <a:ext cx="7726602" cy="461665"/>
          </a:xfrm>
          <a:prstGeom prst="rect">
            <a:avLst/>
          </a:prstGeom>
        </p:spPr>
        <p:txBody>
          <a:bodyPr wrap="none">
            <a:spAutoFit/>
          </a:bodyPr>
          <a:lstStyle/>
          <a:p>
            <a:pPr marL="342900" lvl="0" indent="-342900" defTabSz="457200">
              <a:spcBef>
                <a:spcPct val="0"/>
              </a:spcBef>
              <a:buFont typeface="Arial" panose="020B0604020202020204" pitchFamily="34" charset="0"/>
              <a:buChar char="•"/>
              <a:defRPr/>
            </a:pPr>
            <a:r>
              <a:rPr lang="en-US" sz="2400" dirty="0">
                <a:latin typeface="Calibri"/>
                <a:ea typeface="+mj-ea"/>
                <a:cs typeface="+mj-cs"/>
              </a:rPr>
              <a:t>Add the counterexample into input if the verification fails  </a:t>
            </a:r>
          </a:p>
        </p:txBody>
      </p:sp>
      <p:sp>
        <p:nvSpPr>
          <p:cNvPr id="29" name="Rectangle 28">
            <a:extLst>
              <a:ext uri="{FF2B5EF4-FFF2-40B4-BE49-F238E27FC236}">
                <a16:creationId xmlns:a16="http://schemas.microsoft.com/office/drawing/2014/main" id="{5FD741BD-791F-DB4C-AE8C-EA98524781A8}"/>
              </a:ext>
            </a:extLst>
          </p:cNvPr>
          <p:cNvSpPr/>
          <p:nvPr/>
        </p:nvSpPr>
        <p:spPr>
          <a:xfrm>
            <a:off x="226540" y="4846992"/>
            <a:ext cx="6560450" cy="461665"/>
          </a:xfrm>
          <a:prstGeom prst="rect">
            <a:avLst/>
          </a:prstGeom>
        </p:spPr>
        <p:txBody>
          <a:bodyPr wrap="none">
            <a:spAutoFit/>
          </a:bodyPr>
          <a:lstStyle/>
          <a:p>
            <a:pPr marL="342900" lvl="0" indent="-342900" defTabSz="457200">
              <a:spcBef>
                <a:spcPct val="0"/>
              </a:spcBef>
              <a:buFont typeface="Arial" panose="020B0604020202020204" pitchFamily="34" charset="0"/>
              <a:buChar char="•"/>
              <a:defRPr/>
            </a:pPr>
            <a:r>
              <a:rPr lang="en-US" sz="2400" dirty="0"/>
              <a:t>Constrain the input into 2-bit range for synthesis</a:t>
            </a:r>
          </a:p>
        </p:txBody>
      </p:sp>
      <p:sp>
        <p:nvSpPr>
          <p:cNvPr id="30" name="TextBox 29">
            <a:extLst>
              <a:ext uri="{FF2B5EF4-FFF2-40B4-BE49-F238E27FC236}">
                <a16:creationId xmlns:a16="http://schemas.microsoft.com/office/drawing/2014/main" id="{22385064-C11A-2A4D-B32E-1F4ABA0D5874}"/>
              </a:ext>
            </a:extLst>
          </p:cNvPr>
          <p:cNvSpPr txBox="1"/>
          <p:nvPr/>
        </p:nvSpPr>
        <p:spPr>
          <a:xfrm>
            <a:off x="10295882" y="3285861"/>
            <a:ext cx="1147610" cy="400110"/>
          </a:xfrm>
          <a:prstGeom prst="rect">
            <a:avLst/>
          </a:prstGeom>
          <a:noFill/>
        </p:spPr>
        <p:txBody>
          <a:bodyPr wrap="square" rtlCol="0">
            <a:spAutoFit/>
          </a:bodyPr>
          <a:lstStyle/>
          <a:p>
            <a:pPr algn="ctr"/>
            <a:r>
              <a:rPr lang="en-US" sz="2000" dirty="0"/>
              <a:t>Z3 solver</a:t>
            </a:r>
          </a:p>
        </p:txBody>
      </p:sp>
      <p:pic>
        <p:nvPicPr>
          <p:cNvPr id="31" name="Picture 30">
            <a:extLst>
              <a:ext uri="{FF2B5EF4-FFF2-40B4-BE49-F238E27FC236}">
                <a16:creationId xmlns:a16="http://schemas.microsoft.com/office/drawing/2014/main" id="{FC54DF75-20A2-754F-816C-6A83632682FC}"/>
              </a:ext>
            </a:extLst>
          </p:cNvPr>
          <p:cNvPicPr>
            <a:picLocks noChangeAspect="1"/>
          </p:cNvPicPr>
          <p:nvPr/>
        </p:nvPicPr>
        <p:blipFill>
          <a:blip r:embed="rId3"/>
          <a:stretch>
            <a:fillRect/>
          </a:stretch>
        </p:blipFill>
        <p:spPr>
          <a:xfrm>
            <a:off x="1825978" y="764284"/>
            <a:ext cx="869680" cy="1177693"/>
          </a:xfrm>
          <a:prstGeom prst="rect">
            <a:avLst/>
          </a:prstGeom>
          <a:solidFill>
            <a:schemeClr val="bg1"/>
          </a:solidFill>
        </p:spPr>
      </p:pic>
      <p:pic>
        <p:nvPicPr>
          <p:cNvPr id="35" name="Picture 34">
            <a:extLst>
              <a:ext uri="{FF2B5EF4-FFF2-40B4-BE49-F238E27FC236}">
                <a16:creationId xmlns:a16="http://schemas.microsoft.com/office/drawing/2014/main" id="{0EAA1363-8E58-D14F-B474-40C640EA3315}"/>
              </a:ext>
            </a:extLst>
          </p:cNvPr>
          <p:cNvPicPr>
            <a:picLocks noChangeAspect="1"/>
          </p:cNvPicPr>
          <p:nvPr/>
        </p:nvPicPr>
        <p:blipFill>
          <a:blip r:embed="rId3"/>
          <a:stretch>
            <a:fillRect/>
          </a:stretch>
        </p:blipFill>
        <p:spPr>
          <a:xfrm>
            <a:off x="9233205" y="4712670"/>
            <a:ext cx="869680" cy="1177693"/>
          </a:xfrm>
          <a:prstGeom prst="rect">
            <a:avLst/>
          </a:prstGeom>
          <a:solidFill>
            <a:schemeClr val="bg1"/>
          </a:solidFill>
        </p:spPr>
      </p:pic>
      <p:pic>
        <p:nvPicPr>
          <p:cNvPr id="36" name="Picture 35">
            <a:extLst>
              <a:ext uri="{FF2B5EF4-FFF2-40B4-BE49-F238E27FC236}">
                <a16:creationId xmlns:a16="http://schemas.microsoft.com/office/drawing/2014/main" id="{494E46C3-33D5-324D-8CB3-C0CD18B08A7F}"/>
              </a:ext>
            </a:extLst>
          </p:cNvPr>
          <p:cNvPicPr>
            <a:picLocks noChangeAspect="1"/>
          </p:cNvPicPr>
          <p:nvPr/>
        </p:nvPicPr>
        <p:blipFill>
          <a:blip r:embed="rId3"/>
          <a:stretch>
            <a:fillRect/>
          </a:stretch>
        </p:blipFill>
        <p:spPr>
          <a:xfrm>
            <a:off x="7714937" y="1605159"/>
            <a:ext cx="869680" cy="1177693"/>
          </a:xfrm>
          <a:prstGeom prst="rect">
            <a:avLst/>
          </a:prstGeom>
          <a:solidFill>
            <a:schemeClr val="bg1"/>
          </a:solidFill>
        </p:spPr>
      </p:pic>
      <p:pic>
        <p:nvPicPr>
          <p:cNvPr id="33" name="Picture 32">
            <a:extLst>
              <a:ext uri="{FF2B5EF4-FFF2-40B4-BE49-F238E27FC236}">
                <a16:creationId xmlns:a16="http://schemas.microsoft.com/office/drawing/2014/main" id="{1542F504-973D-8943-A06A-B9A5D8FFF854}"/>
              </a:ext>
            </a:extLst>
          </p:cNvPr>
          <p:cNvPicPr>
            <a:picLocks noChangeAspect="1"/>
          </p:cNvPicPr>
          <p:nvPr/>
        </p:nvPicPr>
        <p:blipFill>
          <a:blip r:embed="rId4"/>
          <a:stretch>
            <a:fillRect/>
          </a:stretch>
        </p:blipFill>
        <p:spPr>
          <a:xfrm>
            <a:off x="6858906" y="4463655"/>
            <a:ext cx="798881" cy="798881"/>
          </a:xfrm>
          <a:prstGeom prst="rect">
            <a:avLst/>
          </a:prstGeom>
        </p:spPr>
      </p:pic>
      <p:pic>
        <p:nvPicPr>
          <p:cNvPr id="34" name="Picture 33">
            <a:extLst>
              <a:ext uri="{FF2B5EF4-FFF2-40B4-BE49-F238E27FC236}">
                <a16:creationId xmlns:a16="http://schemas.microsoft.com/office/drawing/2014/main" id="{5EDABE14-9238-3540-BE44-F90C4C20B89A}"/>
              </a:ext>
            </a:extLst>
          </p:cNvPr>
          <p:cNvPicPr>
            <a:picLocks noChangeAspect="1"/>
          </p:cNvPicPr>
          <p:nvPr/>
        </p:nvPicPr>
        <p:blipFill>
          <a:blip r:embed="rId5"/>
          <a:stretch>
            <a:fillRect/>
          </a:stretch>
        </p:blipFill>
        <p:spPr>
          <a:xfrm>
            <a:off x="11199006" y="3850147"/>
            <a:ext cx="918415" cy="968970"/>
          </a:xfrm>
          <a:prstGeom prst="rect">
            <a:avLst/>
          </a:prstGeom>
        </p:spPr>
      </p:pic>
    </p:spTree>
    <p:extLst>
      <p:ext uri="{BB962C8B-B14F-4D97-AF65-F5344CB8AC3E}">
        <p14:creationId xmlns:p14="http://schemas.microsoft.com/office/powerpoint/2010/main" val="3729582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8" grpId="0"/>
      <p:bldP spid="29" grpId="0"/>
    </p:bld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9910AE-1D28-584B-A2C8-0181834E973F}"/>
              </a:ext>
            </a:extLst>
          </p:cNvPr>
          <p:cNvSpPr>
            <a:spLocks noGrp="1"/>
          </p:cNvSpPr>
          <p:nvPr>
            <p:ph type="title"/>
          </p:nvPr>
        </p:nvSpPr>
        <p:spPr/>
        <p:txBody>
          <a:bodyPr>
            <a:normAutofit/>
          </a:bodyPr>
          <a:lstStyle/>
          <a:p>
            <a:r>
              <a:rPr lang="en-US">
                <a:solidFill>
                  <a:srgbClr val="0000FF"/>
                </a:solidFill>
                <a:latin typeface="Calibri"/>
              </a:rPr>
              <a:t>Programming network devices today</a:t>
            </a:r>
          </a:p>
        </p:txBody>
      </p:sp>
      <p:sp>
        <p:nvSpPr>
          <p:cNvPr id="3" name="Content Placeholder 2">
            <a:extLst>
              <a:ext uri="{FF2B5EF4-FFF2-40B4-BE49-F238E27FC236}">
                <a16:creationId xmlns:a16="http://schemas.microsoft.com/office/drawing/2014/main" id="{82942D24-B2F5-8A4D-84CE-52B49AEDA253}"/>
              </a:ext>
            </a:extLst>
          </p:cNvPr>
          <p:cNvSpPr>
            <a:spLocks noGrp="1"/>
          </p:cNvSpPr>
          <p:nvPr>
            <p:ph idx="1"/>
          </p:nvPr>
        </p:nvSpPr>
        <p:spPr>
          <a:xfrm>
            <a:off x="838200" y="1326776"/>
            <a:ext cx="10515600" cy="4850187"/>
          </a:xfrm>
        </p:spPr>
        <p:txBody>
          <a:bodyPr>
            <a:normAutofit/>
          </a:bodyPr>
          <a:lstStyle/>
          <a:p>
            <a:r>
              <a:rPr lang="en-US" dirty="0"/>
              <a:t>Lots of programmable network devices (e.g., …) TODO: Add pictures.</a:t>
            </a:r>
          </a:p>
          <a:p>
            <a:endParaRPr lang="en-US" dirty="0"/>
          </a:p>
          <a:p>
            <a:endParaRPr lang="en-US" dirty="0"/>
          </a:p>
          <a:p>
            <a:endParaRPr lang="en-US" dirty="0"/>
          </a:p>
          <a:p>
            <a:endParaRPr lang="en-US" dirty="0"/>
          </a:p>
          <a:p>
            <a:r>
              <a:rPr lang="en-US" dirty="0"/>
              <a:t>Easy to get started with programming these devices, but hard to write optimized code.</a:t>
            </a:r>
          </a:p>
          <a:p>
            <a:endParaRPr lang="en-US" dirty="0"/>
          </a:p>
        </p:txBody>
      </p:sp>
      <p:grpSp>
        <p:nvGrpSpPr>
          <p:cNvPr id="7" name="Group 6">
            <a:extLst>
              <a:ext uri="{FF2B5EF4-FFF2-40B4-BE49-F238E27FC236}">
                <a16:creationId xmlns:a16="http://schemas.microsoft.com/office/drawing/2014/main" id="{944E8CCC-3D57-EA48-86FC-129C121A3E85}"/>
              </a:ext>
            </a:extLst>
          </p:cNvPr>
          <p:cNvGrpSpPr/>
          <p:nvPr/>
        </p:nvGrpSpPr>
        <p:grpSpPr>
          <a:xfrm>
            <a:off x="1452282" y="1903317"/>
            <a:ext cx="2456330" cy="1736352"/>
            <a:chOff x="1695144" y="0"/>
            <a:chExt cx="8801711" cy="6858000"/>
          </a:xfrm>
        </p:grpSpPr>
        <p:pic>
          <p:nvPicPr>
            <p:cNvPr id="5" name="Picture 4">
              <a:extLst>
                <a:ext uri="{FF2B5EF4-FFF2-40B4-BE49-F238E27FC236}">
                  <a16:creationId xmlns:a16="http://schemas.microsoft.com/office/drawing/2014/main" id="{753CFED1-1D9B-954D-BDA5-5617298C7C25}"/>
                </a:ext>
              </a:extLst>
            </p:cNvPr>
            <p:cNvPicPr>
              <a:picLocks noChangeAspect="1"/>
            </p:cNvPicPr>
            <p:nvPr/>
          </p:nvPicPr>
          <p:blipFill>
            <a:blip r:embed="rId3"/>
            <a:stretch>
              <a:fillRect/>
            </a:stretch>
          </p:blipFill>
          <p:spPr>
            <a:xfrm>
              <a:off x="1695144" y="0"/>
              <a:ext cx="8801711" cy="6858000"/>
            </a:xfrm>
            <a:prstGeom prst="rect">
              <a:avLst/>
            </a:prstGeom>
          </p:spPr>
        </p:pic>
        <p:sp>
          <p:nvSpPr>
            <p:cNvPr id="6" name="Rectangle 5">
              <a:extLst>
                <a:ext uri="{FF2B5EF4-FFF2-40B4-BE49-F238E27FC236}">
                  <a16:creationId xmlns:a16="http://schemas.microsoft.com/office/drawing/2014/main" id="{BEC2B379-9A49-1A46-9E90-DD05886EFB8E}"/>
                </a:ext>
              </a:extLst>
            </p:cNvPr>
            <p:cNvSpPr/>
            <p:nvPr/>
          </p:nvSpPr>
          <p:spPr>
            <a:xfrm>
              <a:off x="8426824" y="6024282"/>
              <a:ext cx="1990164" cy="8337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7926633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27" name="Straight Arrow Connector 26">
            <a:extLst>
              <a:ext uri="{FF2B5EF4-FFF2-40B4-BE49-F238E27FC236}">
                <a16:creationId xmlns:a16="http://schemas.microsoft.com/office/drawing/2014/main" id="{61DB14EC-9C2D-4873-832C-1325D68DF011}"/>
              </a:ext>
            </a:extLst>
          </p:cNvPr>
          <p:cNvCxnSpPr>
            <a:cxnSpLocks/>
            <a:stCxn id="52" idx="3"/>
          </p:cNvCxnSpPr>
          <p:nvPr/>
        </p:nvCxnSpPr>
        <p:spPr>
          <a:xfrm flipV="1">
            <a:off x="8208866" y="1430207"/>
            <a:ext cx="1239496" cy="1503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9D7E81D9-0CB3-4D4C-8C4C-A2813B6C485B}"/>
              </a:ext>
            </a:extLst>
          </p:cNvPr>
          <p:cNvCxnSpPr>
            <a:cxnSpLocks/>
            <a:stCxn id="54" idx="3"/>
          </p:cNvCxnSpPr>
          <p:nvPr/>
        </p:nvCxnSpPr>
        <p:spPr>
          <a:xfrm flipV="1">
            <a:off x="8208866" y="2362005"/>
            <a:ext cx="1286947" cy="790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9B3A9A4F-3F92-4EFE-B1C4-88DDBD0B094D}"/>
              </a:ext>
            </a:extLst>
          </p:cNvPr>
          <p:cNvCxnSpPr>
            <a:cxnSpLocks/>
            <a:stCxn id="56" idx="3"/>
          </p:cNvCxnSpPr>
          <p:nvPr/>
        </p:nvCxnSpPr>
        <p:spPr>
          <a:xfrm flipV="1">
            <a:off x="8208866" y="3276913"/>
            <a:ext cx="1300489" cy="10213"/>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DDF7B819-776C-47D1-B391-ADA90ADB1364}"/>
              </a:ext>
            </a:extLst>
          </p:cNvPr>
          <p:cNvCxnSpPr>
            <a:cxnSpLocks/>
            <a:stCxn id="58" idx="3"/>
          </p:cNvCxnSpPr>
          <p:nvPr/>
        </p:nvCxnSpPr>
        <p:spPr>
          <a:xfrm flipV="1">
            <a:off x="8208866" y="4187297"/>
            <a:ext cx="1303064" cy="14926"/>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grpSp>
        <p:nvGrpSpPr>
          <p:cNvPr id="51" name="Group 50">
            <a:extLst>
              <a:ext uri="{FF2B5EF4-FFF2-40B4-BE49-F238E27FC236}">
                <a16:creationId xmlns:a16="http://schemas.microsoft.com/office/drawing/2014/main" id="{9DD8405F-5A8B-7E4E-847E-39DD11B23FE4}"/>
              </a:ext>
            </a:extLst>
          </p:cNvPr>
          <p:cNvGrpSpPr/>
          <p:nvPr/>
        </p:nvGrpSpPr>
        <p:grpSpPr>
          <a:xfrm>
            <a:off x="3482804" y="1037960"/>
            <a:ext cx="2276419" cy="3614083"/>
            <a:chOff x="1824105" y="562095"/>
            <a:chExt cx="1425880" cy="2375796"/>
          </a:xfrm>
        </p:grpSpPr>
        <p:sp>
          <p:nvSpPr>
            <p:cNvPr id="53" name="Rounded Rectangle 195">
              <a:extLst>
                <a:ext uri="{FF2B5EF4-FFF2-40B4-BE49-F238E27FC236}">
                  <a16:creationId xmlns:a16="http://schemas.microsoft.com/office/drawing/2014/main" id="{4299DAAC-DCA9-7B4A-AE49-3D812AB188AE}"/>
                </a:ext>
              </a:extLst>
            </p:cNvPr>
            <p:cNvSpPr/>
            <p:nvPr/>
          </p:nvSpPr>
          <p:spPr>
            <a:xfrm>
              <a:off x="1824105" y="562095"/>
              <a:ext cx="1417477" cy="2375796"/>
            </a:xfrm>
            <a:prstGeom prst="round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45156" tIns="72577" rIns="145156" bIns="72577" numCol="1" spcCol="0" rtlCol="0" fromWordArt="0" anchor="t"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2800" dirty="0">
                <a:solidFill>
                  <a:schemeClr val="tx1"/>
                </a:solidFill>
              </a:endParaRPr>
            </a:p>
          </p:txBody>
        </p:sp>
        <p:cxnSp>
          <p:nvCxnSpPr>
            <p:cNvPr id="55" name="Straight Connector 54">
              <a:extLst>
                <a:ext uri="{FF2B5EF4-FFF2-40B4-BE49-F238E27FC236}">
                  <a16:creationId xmlns:a16="http://schemas.microsoft.com/office/drawing/2014/main" id="{D0FC0221-6FD1-FD41-A2F2-0350B65FC87F}"/>
                </a:ext>
              </a:extLst>
            </p:cNvPr>
            <p:cNvCxnSpPr>
              <a:cxnSpLocks/>
            </p:cNvCxnSpPr>
            <p:nvPr/>
          </p:nvCxnSpPr>
          <p:spPr>
            <a:xfrm>
              <a:off x="1824105" y="1780549"/>
              <a:ext cx="141747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66F68648-1E71-B54A-A205-B48ADACFEF05}"/>
                </a:ext>
              </a:extLst>
            </p:cNvPr>
            <p:cNvCxnSpPr/>
            <p:nvPr/>
          </p:nvCxnSpPr>
          <p:spPr>
            <a:xfrm>
              <a:off x="1832508" y="2339162"/>
              <a:ext cx="141747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0D07647F-66BF-1A48-8615-49A22D24B1FB}"/>
                </a:ext>
              </a:extLst>
            </p:cNvPr>
            <p:cNvCxnSpPr/>
            <p:nvPr/>
          </p:nvCxnSpPr>
          <p:spPr>
            <a:xfrm>
              <a:off x="1824105" y="1143002"/>
              <a:ext cx="1417477"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60" name="TextBox 59">
            <a:extLst>
              <a:ext uri="{FF2B5EF4-FFF2-40B4-BE49-F238E27FC236}">
                <a16:creationId xmlns:a16="http://schemas.microsoft.com/office/drawing/2014/main" id="{3DB72743-ED0B-E94F-AE10-456586C74CF0}"/>
              </a:ext>
            </a:extLst>
          </p:cNvPr>
          <p:cNvSpPr txBox="1"/>
          <p:nvPr/>
        </p:nvSpPr>
        <p:spPr>
          <a:xfrm>
            <a:off x="3605576" y="1160015"/>
            <a:ext cx="2159283" cy="523220"/>
          </a:xfrm>
          <a:prstGeom prst="rect">
            <a:avLst/>
          </a:prstGeom>
          <a:noFill/>
        </p:spPr>
        <p:txBody>
          <a:bodyPr wrap="square" rtlCol="0">
            <a:spAutoFit/>
          </a:bodyPr>
          <a:lstStyle/>
          <a:p>
            <a:r>
              <a:rPr lang="en-US" sz="2800" dirty="0"/>
              <a:t>Container 1</a:t>
            </a:r>
          </a:p>
        </p:txBody>
      </p:sp>
      <p:sp>
        <p:nvSpPr>
          <p:cNvPr id="61" name="TextBox 60">
            <a:extLst>
              <a:ext uri="{FF2B5EF4-FFF2-40B4-BE49-F238E27FC236}">
                <a16:creationId xmlns:a16="http://schemas.microsoft.com/office/drawing/2014/main" id="{F6C83BF2-E717-A541-AA8F-F06C547B83AE}"/>
              </a:ext>
            </a:extLst>
          </p:cNvPr>
          <p:cNvSpPr txBox="1"/>
          <p:nvPr/>
        </p:nvSpPr>
        <p:spPr>
          <a:xfrm>
            <a:off x="3605576" y="2140391"/>
            <a:ext cx="2159283" cy="523220"/>
          </a:xfrm>
          <a:prstGeom prst="rect">
            <a:avLst/>
          </a:prstGeom>
          <a:noFill/>
        </p:spPr>
        <p:txBody>
          <a:bodyPr wrap="square" rtlCol="0">
            <a:spAutoFit/>
          </a:bodyPr>
          <a:lstStyle/>
          <a:p>
            <a:r>
              <a:rPr lang="en-US" sz="2800" dirty="0"/>
              <a:t>Container 2</a:t>
            </a:r>
          </a:p>
        </p:txBody>
      </p:sp>
      <p:sp>
        <p:nvSpPr>
          <p:cNvPr id="62" name="TextBox 61">
            <a:extLst>
              <a:ext uri="{FF2B5EF4-FFF2-40B4-BE49-F238E27FC236}">
                <a16:creationId xmlns:a16="http://schemas.microsoft.com/office/drawing/2014/main" id="{2333593A-E98B-D54A-9F94-FAFEEE71721B}"/>
              </a:ext>
            </a:extLst>
          </p:cNvPr>
          <p:cNvSpPr txBox="1"/>
          <p:nvPr/>
        </p:nvSpPr>
        <p:spPr>
          <a:xfrm>
            <a:off x="3605576" y="2961609"/>
            <a:ext cx="2159283" cy="523220"/>
          </a:xfrm>
          <a:prstGeom prst="rect">
            <a:avLst/>
          </a:prstGeom>
          <a:noFill/>
        </p:spPr>
        <p:txBody>
          <a:bodyPr wrap="square" rtlCol="0">
            <a:spAutoFit/>
          </a:bodyPr>
          <a:lstStyle/>
          <a:p>
            <a:r>
              <a:rPr lang="en-US" sz="2800" dirty="0"/>
              <a:t>Container 3</a:t>
            </a:r>
          </a:p>
        </p:txBody>
      </p:sp>
      <p:sp>
        <p:nvSpPr>
          <p:cNvPr id="63" name="TextBox 62">
            <a:extLst>
              <a:ext uri="{FF2B5EF4-FFF2-40B4-BE49-F238E27FC236}">
                <a16:creationId xmlns:a16="http://schemas.microsoft.com/office/drawing/2014/main" id="{577F9E0D-CD2C-3040-8586-4F10E6B93D8D}"/>
              </a:ext>
            </a:extLst>
          </p:cNvPr>
          <p:cNvSpPr txBox="1"/>
          <p:nvPr/>
        </p:nvSpPr>
        <p:spPr>
          <a:xfrm>
            <a:off x="3632780" y="3843917"/>
            <a:ext cx="2159283" cy="523220"/>
          </a:xfrm>
          <a:prstGeom prst="rect">
            <a:avLst/>
          </a:prstGeom>
          <a:noFill/>
        </p:spPr>
        <p:txBody>
          <a:bodyPr wrap="square" rtlCol="0">
            <a:spAutoFit/>
          </a:bodyPr>
          <a:lstStyle/>
          <a:p>
            <a:r>
              <a:rPr lang="en-US" sz="2800" dirty="0"/>
              <a:t>Container 4</a:t>
            </a:r>
          </a:p>
        </p:txBody>
      </p:sp>
      <p:cxnSp>
        <p:nvCxnSpPr>
          <p:cNvPr id="64" name="Straight Arrow Connector 63">
            <a:extLst>
              <a:ext uri="{FF2B5EF4-FFF2-40B4-BE49-F238E27FC236}">
                <a16:creationId xmlns:a16="http://schemas.microsoft.com/office/drawing/2014/main" id="{D8F3CD5E-F575-6545-B084-3269EDC09A54}"/>
              </a:ext>
            </a:extLst>
          </p:cNvPr>
          <p:cNvCxnSpPr>
            <a:cxnSpLocks/>
            <a:stCxn id="68" idx="3"/>
          </p:cNvCxnSpPr>
          <p:nvPr/>
        </p:nvCxnSpPr>
        <p:spPr>
          <a:xfrm>
            <a:off x="1732300" y="1445237"/>
            <a:ext cx="1750504" cy="1827157"/>
          </a:xfrm>
          <a:prstGeom prst="straightConnector1">
            <a:avLst/>
          </a:prstGeom>
          <a:ln w="635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CDDB4A67-E775-D947-AB46-EB657B7667E9}"/>
              </a:ext>
            </a:extLst>
          </p:cNvPr>
          <p:cNvCxnSpPr>
            <a:cxnSpLocks/>
          </p:cNvCxnSpPr>
          <p:nvPr/>
        </p:nvCxnSpPr>
        <p:spPr>
          <a:xfrm>
            <a:off x="2126029" y="2276297"/>
            <a:ext cx="1356776" cy="280104"/>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40E8013F-85E7-8B4E-8855-7140D46E0832}"/>
              </a:ext>
            </a:extLst>
          </p:cNvPr>
          <p:cNvCxnSpPr>
            <a:cxnSpLocks/>
            <a:stCxn id="71" idx="3"/>
          </p:cNvCxnSpPr>
          <p:nvPr/>
        </p:nvCxnSpPr>
        <p:spPr>
          <a:xfrm flipV="1">
            <a:off x="1732300" y="1254613"/>
            <a:ext cx="1750510" cy="2947610"/>
          </a:xfrm>
          <a:prstGeom prst="straightConnector1">
            <a:avLst/>
          </a:prstGeom>
          <a:ln w="635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3A657FD2-2E1C-454A-8D7C-CB371A5970F3}"/>
              </a:ext>
            </a:extLst>
          </p:cNvPr>
          <p:cNvCxnSpPr>
            <a:cxnSpLocks/>
            <a:stCxn id="70" idx="3"/>
            <a:endCxn id="63" idx="1"/>
          </p:cNvCxnSpPr>
          <p:nvPr/>
        </p:nvCxnSpPr>
        <p:spPr>
          <a:xfrm>
            <a:off x="1732300" y="3287126"/>
            <a:ext cx="1900480" cy="81840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grpSp>
        <p:nvGrpSpPr>
          <p:cNvPr id="38" name="Group 37">
            <a:extLst>
              <a:ext uri="{FF2B5EF4-FFF2-40B4-BE49-F238E27FC236}">
                <a16:creationId xmlns:a16="http://schemas.microsoft.com/office/drawing/2014/main" id="{606105DC-9020-6541-941D-41DE3526462F}"/>
              </a:ext>
            </a:extLst>
          </p:cNvPr>
          <p:cNvGrpSpPr/>
          <p:nvPr/>
        </p:nvGrpSpPr>
        <p:grpSpPr>
          <a:xfrm>
            <a:off x="9511930" y="1037960"/>
            <a:ext cx="2276419" cy="3614083"/>
            <a:chOff x="1824105" y="562095"/>
            <a:chExt cx="1425880" cy="2375796"/>
          </a:xfrm>
        </p:grpSpPr>
        <p:sp>
          <p:nvSpPr>
            <p:cNvPr id="39" name="Rounded Rectangle 195">
              <a:extLst>
                <a:ext uri="{FF2B5EF4-FFF2-40B4-BE49-F238E27FC236}">
                  <a16:creationId xmlns:a16="http://schemas.microsoft.com/office/drawing/2014/main" id="{2842D3DE-C12F-7942-9EF7-540C1290FA69}"/>
                </a:ext>
              </a:extLst>
            </p:cNvPr>
            <p:cNvSpPr/>
            <p:nvPr/>
          </p:nvSpPr>
          <p:spPr>
            <a:xfrm>
              <a:off x="1824105" y="562095"/>
              <a:ext cx="1417477" cy="2375796"/>
            </a:xfrm>
            <a:prstGeom prst="round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45156" tIns="72577" rIns="145156" bIns="72577" numCol="1" spcCol="0" rtlCol="0" fromWordArt="0" anchor="t"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2800" dirty="0">
                <a:solidFill>
                  <a:schemeClr val="tx1"/>
                </a:solidFill>
              </a:endParaRPr>
            </a:p>
          </p:txBody>
        </p:sp>
        <p:cxnSp>
          <p:nvCxnSpPr>
            <p:cNvPr id="40" name="Straight Connector 39">
              <a:extLst>
                <a:ext uri="{FF2B5EF4-FFF2-40B4-BE49-F238E27FC236}">
                  <a16:creationId xmlns:a16="http://schemas.microsoft.com/office/drawing/2014/main" id="{C52069C9-346D-7043-94BD-791F608A2ED5}"/>
                </a:ext>
              </a:extLst>
            </p:cNvPr>
            <p:cNvCxnSpPr>
              <a:cxnSpLocks/>
            </p:cNvCxnSpPr>
            <p:nvPr/>
          </p:nvCxnSpPr>
          <p:spPr>
            <a:xfrm>
              <a:off x="1824105" y="1780549"/>
              <a:ext cx="141747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5908B5B6-E9F2-7C4C-A5FF-715DC8E0634C}"/>
                </a:ext>
              </a:extLst>
            </p:cNvPr>
            <p:cNvCxnSpPr/>
            <p:nvPr/>
          </p:nvCxnSpPr>
          <p:spPr>
            <a:xfrm>
              <a:off x="1832508" y="2339162"/>
              <a:ext cx="141747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248C0040-2513-3946-9CFB-8C8F635602F9}"/>
                </a:ext>
              </a:extLst>
            </p:cNvPr>
            <p:cNvCxnSpPr/>
            <p:nvPr/>
          </p:nvCxnSpPr>
          <p:spPr>
            <a:xfrm>
              <a:off x="1824105" y="1143002"/>
              <a:ext cx="1417477"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43" name="TextBox 42">
            <a:extLst>
              <a:ext uri="{FF2B5EF4-FFF2-40B4-BE49-F238E27FC236}">
                <a16:creationId xmlns:a16="http://schemas.microsoft.com/office/drawing/2014/main" id="{3CD5044F-6EB7-CA44-9761-C9288BE81F7D}"/>
              </a:ext>
            </a:extLst>
          </p:cNvPr>
          <p:cNvSpPr txBox="1"/>
          <p:nvPr/>
        </p:nvSpPr>
        <p:spPr>
          <a:xfrm>
            <a:off x="9647058" y="1172372"/>
            <a:ext cx="2159283" cy="523220"/>
          </a:xfrm>
          <a:prstGeom prst="rect">
            <a:avLst/>
          </a:prstGeom>
          <a:noFill/>
        </p:spPr>
        <p:txBody>
          <a:bodyPr wrap="square" rtlCol="0">
            <a:spAutoFit/>
          </a:bodyPr>
          <a:lstStyle/>
          <a:p>
            <a:r>
              <a:rPr lang="en-US" sz="2800" dirty="0"/>
              <a:t>Container 1</a:t>
            </a:r>
          </a:p>
        </p:txBody>
      </p:sp>
      <p:sp>
        <p:nvSpPr>
          <p:cNvPr id="44" name="TextBox 43">
            <a:extLst>
              <a:ext uri="{FF2B5EF4-FFF2-40B4-BE49-F238E27FC236}">
                <a16:creationId xmlns:a16="http://schemas.microsoft.com/office/drawing/2014/main" id="{2254B6B0-A868-DF41-8B94-87FDC5E7726C}"/>
              </a:ext>
            </a:extLst>
          </p:cNvPr>
          <p:cNvSpPr txBox="1"/>
          <p:nvPr/>
        </p:nvSpPr>
        <p:spPr>
          <a:xfrm>
            <a:off x="9647058" y="2152748"/>
            <a:ext cx="2159283" cy="523220"/>
          </a:xfrm>
          <a:prstGeom prst="rect">
            <a:avLst/>
          </a:prstGeom>
          <a:noFill/>
        </p:spPr>
        <p:txBody>
          <a:bodyPr wrap="square" rtlCol="0">
            <a:spAutoFit/>
          </a:bodyPr>
          <a:lstStyle/>
          <a:p>
            <a:r>
              <a:rPr lang="en-US" sz="2800" dirty="0"/>
              <a:t>Container 2</a:t>
            </a:r>
          </a:p>
        </p:txBody>
      </p:sp>
      <p:sp>
        <p:nvSpPr>
          <p:cNvPr id="45" name="TextBox 44">
            <a:extLst>
              <a:ext uri="{FF2B5EF4-FFF2-40B4-BE49-F238E27FC236}">
                <a16:creationId xmlns:a16="http://schemas.microsoft.com/office/drawing/2014/main" id="{B2BB419C-B4B3-9F44-961D-1E84E68373BC}"/>
              </a:ext>
            </a:extLst>
          </p:cNvPr>
          <p:cNvSpPr txBox="1"/>
          <p:nvPr/>
        </p:nvSpPr>
        <p:spPr>
          <a:xfrm>
            <a:off x="9647058" y="2973966"/>
            <a:ext cx="2159283" cy="523220"/>
          </a:xfrm>
          <a:prstGeom prst="rect">
            <a:avLst/>
          </a:prstGeom>
          <a:noFill/>
        </p:spPr>
        <p:txBody>
          <a:bodyPr wrap="square" rtlCol="0">
            <a:spAutoFit/>
          </a:bodyPr>
          <a:lstStyle/>
          <a:p>
            <a:r>
              <a:rPr lang="en-US" sz="2800" dirty="0"/>
              <a:t>Container 3</a:t>
            </a:r>
          </a:p>
        </p:txBody>
      </p:sp>
      <p:sp>
        <p:nvSpPr>
          <p:cNvPr id="46" name="TextBox 45">
            <a:extLst>
              <a:ext uri="{FF2B5EF4-FFF2-40B4-BE49-F238E27FC236}">
                <a16:creationId xmlns:a16="http://schemas.microsoft.com/office/drawing/2014/main" id="{B3491A46-5CE8-4246-9018-3BB514367AB7}"/>
              </a:ext>
            </a:extLst>
          </p:cNvPr>
          <p:cNvSpPr txBox="1"/>
          <p:nvPr/>
        </p:nvSpPr>
        <p:spPr>
          <a:xfrm>
            <a:off x="9674262" y="3856274"/>
            <a:ext cx="2159283" cy="523220"/>
          </a:xfrm>
          <a:prstGeom prst="rect">
            <a:avLst/>
          </a:prstGeom>
          <a:noFill/>
        </p:spPr>
        <p:txBody>
          <a:bodyPr wrap="square" rtlCol="0">
            <a:spAutoFit/>
          </a:bodyPr>
          <a:lstStyle/>
          <a:p>
            <a:r>
              <a:rPr lang="en-US" sz="2800" dirty="0"/>
              <a:t>Container 4</a:t>
            </a:r>
          </a:p>
        </p:txBody>
      </p:sp>
      <p:sp>
        <p:nvSpPr>
          <p:cNvPr id="52" name="Rounded Rectangle 98">
            <a:extLst>
              <a:ext uri="{FF2B5EF4-FFF2-40B4-BE49-F238E27FC236}">
                <a16:creationId xmlns:a16="http://schemas.microsoft.com/office/drawing/2014/main" id="{CF8992F2-6E7E-114F-B2F7-D3CD61F93C2A}"/>
              </a:ext>
            </a:extLst>
          </p:cNvPr>
          <p:cNvSpPr/>
          <p:nvPr/>
        </p:nvSpPr>
        <p:spPr>
          <a:xfrm>
            <a:off x="6770916" y="1099976"/>
            <a:ext cx="1437950" cy="690522"/>
          </a:xfrm>
          <a:prstGeom prst="roundRect">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45156" tIns="72577" rIns="145156" bIns="72577"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2800" dirty="0">
                <a:solidFill>
                  <a:schemeClr val="tx1"/>
                </a:solidFill>
                <a:cs typeface="Calibri"/>
              </a:rPr>
              <a:t>Field 1</a:t>
            </a:r>
          </a:p>
        </p:txBody>
      </p:sp>
      <p:sp>
        <p:nvSpPr>
          <p:cNvPr id="54" name="Rounded Rectangle 98">
            <a:extLst>
              <a:ext uri="{FF2B5EF4-FFF2-40B4-BE49-F238E27FC236}">
                <a16:creationId xmlns:a16="http://schemas.microsoft.com/office/drawing/2014/main" id="{A2411BC8-3465-B14F-9A2E-6E48EC935CD1}"/>
              </a:ext>
            </a:extLst>
          </p:cNvPr>
          <p:cNvSpPr/>
          <p:nvPr/>
        </p:nvSpPr>
        <p:spPr>
          <a:xfrm>
            <a:off x="6770916" y="2024649"/>
            <a:ext cx="1437950" cy="690514"/>
          </a:xfrm>
          <a:prstGeom prst="roundRect">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45156" tIns="72577" rIns="145156" bIns="72577"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2800" dirty="0">
                <a:solidFill>
                  <a:schemeClr val="tx1"/>
                </a:solidFill>
                <a:cs typeface="Calibri"/>
              </a:rPr>
              <a:t>Field 2</a:t>
            </a:r>
          </a:p>
        </p:txBody>
      </p:sp>
      <p:sp>
        <p:nvSpPr>
          <p:cNvPr id="56" name="Rounded Rectangle 98">
            <a:extLst>
              <a:ext uri="{FF2B5EF4-FFF2-40B4-BE49-F238E27FC236}">
                <a16:creationId xmlns:a16="http://schemas.microsoft.com/office/drawing/2014/main" id="{27336404-C1B7-1B45-AB5A-54112F303CD1}"/>
              </a:ext>
            </a:extLst>
          </p:cNvPr>
          <p:cNvSpPr/>
          <p:nvPr/>
        </p:nvSpPr>
        <p:spPr>
          <a:xfrm>
            <a:off x="6770916" y="2948705"/>
            <a:ext cx="1437950" cy="676841"/>
          </a:xfrm>
          <a:prstGeom prst="roundRect">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45156" tIns="72577" rIns="145156" bIns="72577"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2800" dirty="0">
                <a:solidFill>
                  <a:schemeClr val="tx1"/>
                </a:solidFill>
                <a:cs typeface="Calibri"/>
              </a:rPr>
              <a:t>Field 3</a:t>
            </a:r>
          </a:p>
        </p:txBody>
      </p:sp>
      <p:sp>
        <p:nvSpPr>
          <p:cNvPr id="58" name="Rounded Rectangle 98">
            <a:extLst>
              <a:ext uri="{FF2B5EF4-FFF2-40B4-BE49-F238E27FC236}">
                <a16:creationId xmlns:a16="http://schemas.microsoft.com/office/drawing/2014/main" id="{F4A99C83-07AB-7E4C-B5CF-35058B966950}"/>
              </a:ext>
            </a:extLst>
          </p:cNvPr>
          <p:cNvSpPr/>
          <p:nvPr/>
        </p:nvSpPr>
        <p:spPr>
          <a:xfrm>
            <a:off x="6770916" y="3859478"/>
            <a:ext cx="1437950" cy="685489"/>
          </a:xfrm>
          <a:prstGeom prst="roundRect">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45156" tIns="72577" rIns="145156" bIns="72577"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2800" dirty="0">
                <a:solidFill>
                  <a:schemeClr val="tx1"/>
                </a:solidFill>
                <a:cs typeface="Calibri"/>
              </a:rPr>
              <a:t>Field 4</a:t>
            </a:r>
          </a:p>
        </p:txBody>
      </p:sp>
      <p:sp>
        <p:nvSpPr>
          <p:cNvPr id="68" name="Rounded Rectangle 98">
            <a:extLst>
              <a:ext uri="{FF2B5EF4-FFF2-40B4-BE49-F238E27FC236}">
                <a16:creationId xmlns:a16="http://schemas.microsoft.com/office/drawing/2014/main" id="{8F6796E2-F5C3-9844-874C-0A7D91BDF81E}"/>
              </a:ext>
            </a:extLst>
          </p:cNvPr>
          <p:cNvSpPr/>
          <p:nvPr/>
        </p:nvSpPr>
        <p:spPr>
          <a:xfrm>
            <a:off x="294350" y="1099976"/>
            <a:ext cx="1437950" cy="690522"/>
          </a:xfrm>
          <a:prstGeom prst="roundRect">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45156" tIns="72577" rIns="145156" bIns="72577"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2800" dirty="0">
                <a:solidFill>
                  <a:schemeClr val="tx1"/>
                </a:solidFill>
                <a:cs typeface="Calibri"/>
              </a:rPr>
              <a:t>Field 1</a:t>
            </a:r>
          </a:p>
        </p:txBody>
      </p:sp>
      <p:sp>
        <p:nvSpPr>
          <p:cNvPr id="69" name="Rounded Rectangle 98">
            <a:extLst>
              <a:ext uri="{FF2B5EF4-FFF2-40B4-BE49-F238E27FC236}">
                <a16:creationId xmlns:a16="http://schemas.microsoft.com/office/drawing/2014/main" id="{63CB4A03-02D9-6540-9155-8CEC7CDD7D54}"/>
              </a:ext>
            </a:extLst>
          </p:cNvPr>
          <p:cNvSpPr/>
          <p:nvPr/>
        </p:nvSpPr>
        <p:spPr>
          <a:xfrm>
            <a:off x="294350" y="2024649"/>
            <a:ext cx="1437950" cy="690514"/>
          </a:xfrm>
          <a:prstGeom prst="roundRect">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45156" tIns="72577" rIns="145156" bIns="72577"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2800" dirty="0">
                <a:solidFill>
                  <a:schemeClr val="tx1"/>
                </a:solidFill>
                <a:cs typeface="Calibri"/>
              </a:rPr>
              <a:t>Field 2</a:t>
            </a:r>
          </a:p>
        </p:txBody>
      </p:sp>
      <p:sp>
        <p:nvSpPr>
          <p:cNvPr id="70" name="Rounded Rectangle 98">
            <a:extLst>
              <a:ext uri="{FF2B5EF4-FFF2-40B4-BE49-F238E27FC236}">
                <a16:creationId xmlns:a16="http://schemas.microsoft.com/office/drawing/2014/main" id="{0BE9D63A-81EE-A341-A287-F25BFB6B442B}"/>
              </a:ext>
            </a:extLst>
          </p:cNvPr>
          <p:cNvSpPr/>
          <p:nvPr/>
        </p:nvSpPr>
        <p:spPr>
          <a:xfrm>
            <a:off x="294350" y="2948705"/>
            <a:ext cx="1437950" cy="676841"/>
          </a:xfrm>
          <a:prstGeom prst="roundRect">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45156" tIns="72577" rIns="145156" bIns="72577"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2800" dirty="0">
                <a:solidFill>
                  <a:schemeClr val="tx1"/>
                </a:solidFill>
                <a:cs typeface="Calibri"/>
              </a:rPr>
              <a:t>Field 3</a:t>
            </a:r>
          </a:p>
        </p:txBody>
      </p:sp>
      <p:sp>
        <p:nvSpPr>
          <p:cNvPr id="71" name="Rounded Rectangle 98">
            <a:extLst>
              <a:ext uri="{FF2B5EF4-FFF2-40B4-BE49-F238E27FC236}">
                <a16:creationId xmlns:a16="http://schemas.microsoft.com/office/drawing/2014/main" id="{F71AD462-FC55-5747-8DB9-B590EFEED6AB}"/>
              </a:ext>
            </a:extLst>
          </p:cNvPr>
          <p:cNvSpPr/>
          <p:nvPr/>
        </p:nvSpPr>
        <p:spPr>
          <a:xfrm>
            <a:off x="294350" y="3859478"/>
            <a:ext cx="1437950" cy="685489"/>
          </a:xfrm>
          <a:prstGeom prst="roundRect">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45156" tIns="72577" rIns="145156" bIns="72577"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2800" dirty="0">
                <a:solidFill>
                  <a:schemeClr val="tx1"/>
                </a:solidFill>
                <a:cs typeface="Calibri"/>
              </a:rPr>
              <a:t>Field 4</a:t>
            </a:r>
          </a:p>
        </p:txBody>
      </p:sp>
      <p:sp>
        <p:nvSpPr>
          <p:cNvPr id="72" name="TextBox 71">
            <a:extLst>
              <a:ext uri="{FF2B5EF4-FFF2-40B4-BE49-F238E27FC236}">
                <a16:creationId xmlns:a16="http://schemas.microsoft.com/office/drawing/2014/main" id="{D95AB600-CDBD-DD48-BF35-F2B9688853AF}"/>
              </a:ext>
            </a:extLst>
          </p:cNvPr>
          <p:cNvSpPr txBox="1"/>
          <p:nvPr/>
        </p:nvSpPr>
        <p:spPr>
          <a:xfrm>
            <a:off x="977742" y="4725693"/>
            <a:ext cx="4368762" cy="523220"/>
          </a:xfrm>
          <a:prstGeom prst="rect">
            <a:avLst/>
          </a:prstGeom>
          <a:noFill/>
        </p:spPr>
        <p:txBody>
          <a:bodyPr wrap="square" rtlCol="0">
            <a:spAutoFit/>
          </a:bodyPr>
          <a:lstStyle/>
          <a:p>
            <a:r>
              <a:rPr lang="en-US" sz="2800" dirty="0"/>
              <a:t>Indicator-variable allocation</a:t>
            </a:r>
          </a:p>
        </p:txBody>
      </p:sp>
      <p:sp>
        <p:nvSpPr>
          <p:cNvPr id="73" name="TextBox 72">
            <a:extLst>
              <a:ext uri="{FF2B5EF4-FFF2-40B4-BE49-F238E27FC236}">
                <a16:creationId xmlns:a16="http://schemas.microsoft.com/office/drawing/2014/main" id="{8A51BE10-177B-AE4C-9245-BFA8FC937F9A}"/>
              </a:ext>
            </a:extLst>
          </p:cNvPr>
          <p:cNvSpPr txBox="1"/>
          <p:nvPr/>
        </p:nvSpPr>
        <p:spPr>
          <a:xfrm>
            <a:off x="7333692" y="4725693"/>
            <a:ext cx="3187499" cy="523220"/>
          </a:xfrm>
          <a:prstGeom prst="rect">
            <a:avLst/>
          </a:prstGeom>
          <a:noFill/>
        </p:spPr>
        <p:txBody>
          <a:bodyPr wrap="square" rtlCol="0">
            <a:spAutoFit/>
          </a:bodyPr>
          <a:lstStyle/>
          <a:p>
            <a:r>
              <a:rPr lang="en-US" sz="2800" dirty="0"/>
              <a:t>Canonical allocation</a:t>
            </a:r>
          </a:p>
        </p:txBody>
      </p:sp>
      <p:sp>
        <p:nvSpPr>
          <p:cNvPr id="3" name="Rectangle 2">
            <a:extLst>
              <a:ext uri="{FF2B5EF4-FFF2-40B4-BE49-F238E27FC236}">
                <a16:creationId xmlns:a16="http://schemas.microsoft.com/office/drawing/2014/main" id="{D7B2C905-1C57-3A49-9FCA-CBA37FDA671F}"/>
              </a:ext>
            </a:extLst>
          </p:cNvPr>
          <p:cNvSpPr/>
          <p:nvPr/>
        </p:nvSpPr>
        <p:spPr>
          <a:xfrm>
            <a:off x="384697" y="146481"/>
            <a:ext cx="9923614" cy="677108"/>
          </a:xfrm>
          <a:prstGeom prst="rect">
            <a:avLst/>
          </a:prstGeom>
        </p:spPr>
        <p:txBody>
          <a:bodyPr wrap="none">
            <a:spAutoFit/>
          </a:bodyPr>
          <a:lstStyle/>
          <a:p>
            <a:r>
              <a:rPr lang="en-US" sz="3800">
                <a:solidFill>
                  <a:srgbClr val="0000FF"/>
                </a:solidFill>
                <a:latin typeface="Calibri"/>
                <a:ea typeface="+mj-ea"/>
                <a:cs typeface="+mj-cs"/>
              </a:rPr>
              <a:t>Canonicalized allocation vs synthesized allocation</a:t>
            </a:r>
          </a:p>
        </p:txBody>
      </p:sp>
      <p:sp>
        <p:nvSpPr>
          <p:cNvPr id="47" name="Rectangle 46">
            <a:extLst>
              <a:ext uri="{FF2B5EF4-FFF2-40B4-BE49-F238E27FC236}">
                <a16:creationId xmlns:a16="http://schemas.microsoft.com/office/drawing/2014/main" id="{B1ABA3FC-E6AE-3E49-82F9-86AD23A531F0}"/>
              </a:ext>
            </a:extLst>
          </p:cNvPr>
          <p:cNvSpPr/>
          <p:nvPr/>
        </p:nvSpPr>
        <p:spPr>
          <a:xfrm>
            <a:off x="226540" y="5724739"/>
            <a:ext cx="10598542" cy="461665"/>
          </a:xfrm>
          <a:prstGeom prst="rect">
            <a:avLst/>
          </a:prstGeom>
        </p:spPr>
        <p:txBody>
          <a:bodyPr wrap="none">
            <a:spAutoFit/>
          </a:bodyPr>
          <a:lstStyle/>
          <a:p>
            <a:pPr marL="342900" lvl="0" indent="-342900" defTabSz="457200">
              <a:spcBef>
                <a:spcPct val="0"/>
              </a:spcBef>
              <a:buFont typeface="Arial" panose="020B0604020202020204" pitchFamily="34" charset="0"/>
              <a:buChar char="•"/>
              <a:defRPr/>
            </a:pPr>
            <a:r>
              <a:rPr lang="en-US" sz="2400" dirty="0"/>
              <a:t>Synthesized-allocation and Canonicalized-allocation are “semantically” equivalent</a:t>
            </a:r>
          </a:p>
        </p:txBody>
      </p:sp>
      <p:sp>
        <p:nvSpPr>
          <p:cNvPr id="48" name="Rectangle 47">
            <a:extLst>
              <a:ext uri="{FF2B5EF4-FFF2-40B4-BE49-F238E27FC236}">
                <a16:creationId xmlns:a16="http://schemas.microsoft.com/office/drawing/2014/main" id="{B036DBF3-B11A-9843-A315-E56D875A3584}"/>
              </a:ext>
            </a:extLst>
          </p:cNvPr>
          <p:cNvSpPr/>
          <p:nvPr/>
        </p:nvSpPr>
        <p:spPr>
          <a:xfrm>
            <a:off x="227025" y="6155295"/>
            <a:ext cx="10606558" cy="461665"/>
          </a:xfrm>
          <a:prstGeom prst="rect">
            <a:avLst/>
          </a:prstGeom>
        </p:spPr>
        <p:txBody>
          <a:bodyPr wrap="none">
            <a:spAutoFit/>
          </a:bodyPr>
          <a:lstStyle/>
          <a:p>
            <a:pPr marL="342900" lvl="0" indent="-342900" defTabSz="457200">
              <a:spcBef>
                <a:spcPct val="0"/>
              </a:spcBef>
              <a:buFont typeface="Arial" panose="020B0604020202020204" pitchFamily="34" charset="0"/>
              <a:buChar char="•"/>
              <a:defRPr/>
            </a:pPr>
            <a:r>
              <a:rPr lang="en-US" sz="2400" dirty="0"/>
              <a:t>Canonicalized-allocation has smaller search space for program synthesis problem</a:t>
            </a:r>
            <a:endParaRPr lang="en-US" sz="2400" dirty="0">
              <a:latin typeface="Calibri"/>
              <a:ea typeface="+mj-ea"/>
              <a:cs typeface="+mj-cs"/>
            </a:endParaRPr>
          </a:p>
        </p:txBody>
      </p:sp>
      <p:sp>
        <p:nvSpPr>
          <p:cNvPr id="49" name="Rectangle 48">
            <a:extLst>
              <a:ext uri="{FF2B5EF4-FFF2-40B4-BE49-F238E27FC236}">
                <a16:creationId xmlns:a16="http://schemas.microsoft.com/office/drawing/2014/main" id="{C1C7C17D-204B-5448-9E9B-3196EBFC92B8}"/>
              </a:ext>
            </a:extLst>
          </p:cNvPr>
          <p:cNvSpPr/>
          <p:nvPr/>
        </p:nvSpPr>
        <p:spPr>
          <a:xfrm>
            <a:off x="226540" y="5279479"/>
            <a:ext cx="10295832" cy="461665"/>
          </a:xfrm>
          <a:prstGeom prst="rect">
            <a:avLst/>
          </a:prstGeom>
        </p:spPr>
        <p:txBody>
          <a:bodyPr wrap="none">
            <a:spAutoFit/>
          </a:bodyPr>
          <a:lstStyle/>
          <a:p>
            <a:pPr marL="342900" lvl="0" indent="-342900" defTabSz="457200">
              <a:spcBef>
                <a:spcPct val="0"/>
              </a:spcBef>
              <a:buFont typeface="Arial" panose="020B0604020202020204" pitchFamily="34" charset="0"/>
              <a:buChar char="•"/>
              <a:defRPr/>
            </a:pPr>
            <a:r>
              <a:rPr lang="en-US" sz="2400" dirty="0"/>
              <a:t>Synthesized-allocation and Canonicalized-allocation are “syntatically” different</a:t>
            </a:r>
          </a:p>
        </p:txBody>
      </p:sp>
    </p:spTree>
    <p:extLst>
      <p:ext uri="{BB962C8B-B14F-4D97-AF65-F5344CB8AC3E}">
        <p14:creationId xmlns:p14="http://schemas.microsoft.com/office/powerpoint/2010/main" val="2970199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P spid="48" grpId="0"/>
      <p:bldP spid="49" grpId="0"/>
    </p:bld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7B2C905-1C57-3A49-9FCA-CBA37FDA671F}"/>
              </a:ext>
            </a:extLst>
          </p:cNvPr>
          <p:cNvSpPr/>
          <p:nvPr/>
        </p:nvSpPr>
        <p:spPr>
          <a:xfrm>
            <a:off x="601100" y="379773"/>
            <a:ext cx="3252878" cy="369332"/>
          </a:xfrm>
          <a:prstGeom prst="rect">
            <a:avLst/>
          </a:prstGeom>
        </p:spPr>
        <p:txBody>
          <a:bodyPr wrap="none">
            <a:spAutoFit/>
          </a:bodyPr>
          <a:lstStyle/>
          <a:p>
            <a:r>
              <a:rPr lang="en-US" sz="3800">
                <a:solidFill>
                  <a:srgbClr val="0000FF"/>
                </a:solidFill>
                <a:latin typeface="Calibri"/>
                <a:ea typeface="+mj-ea"/>
                <a:cs typeface="+mj-cs"/>
              </a:rPr>
              <a:t>Gradual search for stateless ALU</a:t>
            </a:r>
          </a:p>
        </p:txBody>
      </p:sp>
      <p:sp>
        <p:nvSpPr>
          <p:cNvPr id="5" name="Oval 4">
            <a:extLst>
              <a:ext uri="{FF2B5EF4-FFF2-40B4-BE49-F238E27FC236}">
                <a16:creationId xmlns:a16="http://schemas.microsoft.com/office/drawing/2014/main" id="{0B6100FD-F1D4-2744-9B3C-2F632E622370}"/>
              </a:ext>
            </a:extLst>
          </p:cNvPr>
          <p:cNvSpPr/>
          <p:nvPr/>
        </p:nvSpPr>
        <p:spPr>
          <a:xfrm>
            <a:off x="1636989" y="1428750"/>
            <a:ext cx="8401706" cy="394335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F1514D34-827E-E146-B468-D25E8CD9F828}"/>
              </a:ext>
            </a:extLst>
          </p:cNvPr>
          <p:cNvSpPr/>
          <p:nvPr/>
        </p:nvSpPr>
        <p:spPr>
          <a:xfrm>
            <a:off x="1636989" y="1771649"/>
            <a:ext cx="6897412" cy="3199039"/>
          </a:xfrm>
          <a:prstGeom prst="ellipse">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3" name="Oval 12">
            <a:extLst>
              <a:ext uri="{FF2B5EF4-FFF2-40B4-BE49-F238E27FC236}">
                <a16:creationId xmlns:a16="http://schemas.microsoft.com/office/drawing/2014/main" id="{F55E4699-EF5B-8546-9B27-61A338791257}"/>
              </a:ext>
            </a:extLst>
          </p:cNvPr>
          <p:cNvSpPr/>
          <p:nvPr/>
        </p:nvSpPr>
        <p:spPr>
          <a:xfrm>
            <a:off x="1636988" y="2076450"/>
            <a:ext cx="5354361" cy="2524424"/>
          </a:xfrm>
          <a:prstGeom prst="ellipse">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4" name="Oval 13">
            <a:extLst>
              <a:ext uri="{FF2B5EF4-FFF2-40B4-BE49-F238E27FC236}">
                <a16:creationId xmlns:a16="http://schemas.microsoft.com/office/drawing/2014/main" id="{96530D7D-12E2-3949-8AD8-0336EBC7A48B}"/>
              </a:ext>
            </a:extLst>
          </p:cNvPr>
          <p:cNvSpPr/>
          <p:nvPr/>
        </p:nvSpPr>
        <p:spPr>
          <a:xfrm>
            <a:off x="1636987" y="2351992"/>
            <a:ext cx="3868463" cy="2038351"/>
          </a:xfrm>
          <a:prstGeom prst="ellipse">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5" name="TextBox 14">
            <a:extLst>
              <a:ext uri="{FF2B5EF4-FFF2-40B4-BE49-F238E27FC236}">
                <a16:creationId xmlns:a16="http://schemas.microsoft.com/office/drawing/2014/main" id="{F651BB5C-EBF6-9944-9E1D-75D4CCEB39E2}"/>
              </a:ext>
            </a:extLst>
          </p:cNvPr>
          <p:cNvSpPr txBox="1"/>
          <p:nvPr/>
        </p:nvSpPr>
        <p:spPr>
          <a:xfrm>
            <a:off x="2943555" y="3089516"/>
            <a:ext cx="1590345" cy="646331"/>
          </a:xfrm>
          <a:prstGeom prst="rect">
            <a:avLst/>
          </a:prstGeom>
          <a:noFill/>
        </p:spPr>
        <p:txBody>
          <a:bodyPr wrap="square" rtlCol="0">
            <a:spAutoFit/>
          </a:bodyPr>
          <a:lstStyle/>
          <a:p>
            <a:r>
              <a:rPr lang="en-US" dirty="0"/>
              <a:t>Arithmetic</a:t>
            </a:r>
          </a:p>
          <a:p>
            <a:r>
              <a:rPr lang="en-US" dirty="0"/>
              <a:t>(i.e. +/-)</a:t>
            </a:r>
          </a:p>
        </p:txBody>
      </p:sp>
      <p:sp>
        <p:nvSpPr>
          <p:cNvPr id="16" name="TextBox 15">
            <a:extLst>
              <a:ext uri="{FF2B5EF4-FFF2-40B4-BE49-F238E27FC236}">
                <a16:creationId xmlns:a16="http://schemas.microsoft.com/office/drawing/2014/main" id="{3BE14FDC-8CDC-CF4D-8DD5-A07D4D7431B5}"/>
              </a:ext>
            </a:extLst>
          </p:cNvPr>
          <p:cNvSpPr txBox="1"/>
          <p:nvPr/>
        </p:nvSpPr>
        <p:spPr>
          <a:xfrm>
            <a:off x="5609569" y="3105784"/>
            <a:ext cx="1519564" cy="646331"/>
          </a:xfrm>
          <a:prstGeom prst="rect">
            <a:avLst/>
          </a:prstGeom>
          <a:noFill/>
        </p:spPr>
        <p:txBody>
          <a:bodyPr wrap="square" rtlCol="0">
            <a:spAutoFit/>
          </a:bodyPr>
          <a:lstStyle/>
          <a:p>
            <a:r>
              <a:rPr lang="en-US" dirty="0"/>
              <a:t>Relation</a:t>
            </a:r>
          </a:p>
          <a:p>
            <a:r>
              <a:rPr lang="en-US" dirty="0"/>
              <a:t>(i.e. !=, &gt;, &lt;)</a:t>
            </a:r>
          </a:p>
        </p:txBody>
      </p:sp>
      <p:sp>
        <p:nvSpPr>
          <p:cNvPr id="17" name="TextBox 16">
            <a:extLst>
              <a:ext uri="{FF2B5EF4-FFF2-40B4-BE49-F238E27FC236}">
                <a16:creationId xmlns:a16="http://schemas.microsoft.com/office/drawing/2014/main" id="{4A050147-025D-5F42-B920-8D68DA9AFAEA}"/>
              </a:ext>
            </a:extLst>
          </p:cNvPr>
          <p:cNvSpPr txBox="1"/>
          <p:nvPr/>
        </p:nvSpPr>
        <p:spPr>
          <a:xfrm>
            <a:off x="7129133" y="3116044"/>
            <a:ext cx="1305583" cy="646331"/>
          </a:xfrm>
          <a:prstGeom prst="rect">
            <a:avLst/>
          </a:prstGeom>
          <a:noFill/>
        </p:spPr>
        <p:txBody>
          <a:bodyPr wrap="square" rtlCol="0">
            <a:spAutoFit/>
          </a:bodyPr>
          <a:lstStyle/>
          <a:p>
            <a:r>
              <a:rPr lang="en-US" dirty="0"/>
              <a:t>Condition</a:t>
            </a:r>
          </a:p>
          <a:p>
            <a:r>
              <a:rPr lang="en-US" dirty="0"/>
              <a:t>(i.e. if-else) </a:t>
            </a:r>
          </a:p>
        </p:txBody>
      </p:sp>
      <p:sp>
        <p:nvSpPr>
          <p:cNvPr id="18" name="TextBox 17">
            <a:extLst>
              <a:ext uri="{FF2B5EF4-FFF2-40B4-BE49-F238E27FC236}">
                <a16:creationId xmlns:a16="http://schemas.microsoft.com/office/drawing/2014/main" id="{3BAAEACC-FF81-B540-B749-7B3B3F0011D2}"/>
              </a:ext>
            </a:extLst>
          </p:cNvPr>
          <p:cNvSpPr txBox="1"/>
          <p:nvPr/>
        </p:nvSpPr>
        <p:spPr>
          <a:xfrm>
            <a:off x="8581698" y="3100436"/>
            <a:ext cx="1305583" cy="646331"/>
          </a:xfrm>
          <a:prstGeom prst="rect">
            <a:avLst/>
          </a:prstGeom>
          <a:noFill/>
        </p:spPr>
        <p:txBody>
          <a:bodyPr wrap="square" rtlCol="0">
            <a:spAutoFit/>
          </a:bodyPr>
          <a:lstStyle/>
          <a:p>
            <a:r>
              <a:rPr lang="en-US" dirty="0"/>
              <a:t>Boolean</a:t>
            </a:r>
          </a:p>
          <a:p>
            <a:r>
              <a:rPr lang="en-US" dirty="0"/>
              <a:t>(i.e. ||, &amp;&amp;)</a:t>
            </a:r>
          </a:p>
        </p:txBody>
      </p:sp>
      <p:sp>
        <p:nvSpPr>
          <p:cNvPr id="19" name="Rectangle 18">
            <a:extLst>
              <a:ext uri="{FF2B5EF4-FFF2-40B4-BE49-F238E27FC236}">
                <a16:creationId xmlns:a16="http://schemas.microsoft.com/office/drawing/2014/main" id="{43B6F700-C02C-1D45-8E70-037B7DE28553}"/>
              </a:ext>
            </a:extLst>
          </p:cNvPr>
          <p:cNvSpPr/>
          <p:nvPr/>
        </p:nvSpPr>
        <p:spPr>
          <a:xfrm>
            <a:off x="601100" y="5402583"/>
            <a:ext cx="7396320" cy="461665"/>
          </a:xfrm>
          <a:prstGeom prst="rect">
            <a:avLst/>
          </a:prstGeom>
        </p:spPr>
        <p:txBody>
          <a:bodyPr wrap="none">
            <a:spAutoFit/>
          </a:bodyPr>
          <a:lstStyle/>
          <a:p>
            <a:pPr marL="342900" lvl="0" indent="-342900" defTabSz="457200">
              <a:spcBef>
                <a:spcPct val="0"/>
              </a:spcBef>
              <a:buFont typeface="Arial" panose="020B0604020202020204" pitchFamily="34" charset="0"/>
              <a:buChar char="•"/>
              <a:defRPr/>
            </a:pPr>
            <a:r>
              <a:rPr lang="en-US" sz="2400" dirty="0"/>
              <a:t>Rank the operation appearing in program by frequency</a:t>
            </a:r>
          </a:p>
        </p:txBody>
      </p:sp>
      <p:sp>
        <p:nvSpPr>
          <p:cNvPr id="20" name="Rectangle 19">
            <a:extLst>
              <a:ext uri="{FF2B5EF4-FFF2-40B4-BE49-F238E27FC236}">
                <a16:creationId xmlns:a16="http://schemas.microsoft.com/office/drawing/2014/main" id="{CF910A0A-CB62-5348-B313-851802466402}"/>
              </a:ext>
            </a:extLst>
          </p:cNvPr>
          <p:cNvSpPr/>
          <p:nvPr/>
        </p:nvSpPr>
        <p:spPr>
          <a:xfrm>
            <a:off x="601100" y="5877678"/>
            <a:ext cx="6938374" cy="461665"/>
          </a:xfrm>
          <a:prstGeom prst="rect">
            <a:avLst/>
          </a:prstGeom>
        </p:spPr>
        <p:txBody>
          <a:bodyPr wrap="none">
            <a:spAutoFit/>
          </a:bodyPr>
          <a:lstStyle/>
          <a:p>
            <a:pPr marL="342900" lvl="0" indent="-342900" defTabSz="457200">
              <a:spcBef>
                <a:spcPct val="0"/>
              </a:spcBef>
              <a:buFont typeface="Arial" panose="020B0604020202020204" pitchFamily="34" charset="0"/>
              <a:buChar char="•"/>
              <a:defRPr/>
            </a:pPr>
            <a:r>
              <a:rPr lang="en-US" sz="2400" dirty="0"/>
              <a:t>Choose simpler stateless ALU for program synthesis</a:t>
            </a:r>
          </a:p>
        </p:txBody>
      </p:sp>
    </p:spTree>
    <p:extLst>
      <p:ext uri="{BB962C8B-B14F-4D97-AF65-F5344CB8AC3E}">
        <p14:creationId xmlns:p14="http://schemas.microsoft.com/office/powerpoint/2010/main" val="3022799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2" grpId="0" animBg="1"/>
      <p:bldP spid="13" grpId="0" animBg="1"/>
      <p:bldP spid="14" grpId="0" animBg="1"/>
      <p:bldP spid="19" grpId="0"/>
      <p:bldP spid="20" grpId="0"/>
    </p:bld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F3A31754-0177-F142-95C7-FC2EEE7BE3A2}"/>
              </a:ext>
            </a:extLst>
          </p:cNvPr>
          <p:cNvSpPr txBox="1">
            <a:spLocks/>
          </p:cNvSpPr>
          <p:nvPr/>
        </p:nvSpPr>
        <p:spPr>
          <a:xfrm>
            <a:off x="296562" y="274638"/>
            <a:ext cx="11738919"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800" b="0" i="0" u="none" strike="noStrike" kern="1200" cap="none" spc="0" normalizeH="0" baseline="0" noProof="0" dirty="0">
                <a:ln>
                  <a:noFill/>
                </a:ln>
                <a:solidFill>
                  <a:srgbClr val="0000FF"/>
                </a:solidFill>
                <a:effectLst/>
                <a:uLnTx/>
                <a:uFillTx/>
                <a:latin typeface="Calibri"/>
                <a:ea typeface="+mj-ea"/>
                <a:cs typeface="+mj-cs"/>
              </a:rPr>
              <a:t>Stateful ALU and Stateless ALU</a:t>
            </a:r>
          </a:p>
        </p:txBody>
      </p:sp>
      <p:sp>
        <p:nvSpPr>
          <p:cNvPr id="8" name="Title 1">
            <a:extLst>
              <a:ext uri="{FF2B5EF4-FFF2-40B4-BE49-F238E27FC236}">
                <a16:creationId xmlns:a16="http://schemas.microsoft.com/office/drawing/2014/main" id="{E91EEDC4-B336-414F-BCB6-2D62D1A89B78}"/>
              </a:ext>
            </a:extLst>
          </p:cNvPr>
          <p:cNvSpPr txBox="1">
            <a:spLocks/>
          </p:cNvSpPr>
          <p:nvPr/>
        </p:nvSpPr>
        <p:spPr>
          <a:xfrm>
            <a:off x="815546" y="1613287"/>
            <a:ext cx="4819135"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endParaRPr kumimoji="0" lang="en-US" sz="2400" b="0" i="0" u="none" strike="noStrike" kern="1200" cap="none" spc="0" normalizeH="0" baseline="0" noProof="0" dirty="0">
              <a:ln>
                <a:noFill/>
              </a:ln>
              <a:solidFill>
                <a:srgbClr val="0000FF"/>
              </a:solidFill>
              <a:effectLst/>
              <a:uLnTx/>
              <a:uFillTx/>
              <a:latin typeface="Calibri"/>
              <a:ea typeface="+mj-ea"/>
              <a:cs typeface="+mj-cs"/>
            </a:endParaRPr>
          </a:p>
        </p:txBody>
      </p:sp>
      <p:sp>
        <p:nvSpPr>
          <p:cNvPr id="2" name="Rectangle 1">
            <a:extLst>
              <a:ext uri="{FF2B5EF4-FFF2-40B4-BE49-F238E27FC236}">
                <a16:creationId xmlns:a16="http://schemas.microsoft.com/office/drawing/2014/main" id="{3A26461C-3C9F-3445-8A8C-1A1225A90B41}"/>
              </a:ext>
            </a:extLst>
          </p:cNvPr>
          <p:cNvSpPr/>
          <p:nvPr/>
        </p:nvSpPr>
        <p:spPr>
          <a:xfrm>
            <a:off x="7039232" y="2756287"/>
            <a:ext cx="4996249" cy="1754326"/>
          </a:xfrm>
          <a:prstGeom prst="rect">
            <a:avLst/>
          </a:prstGeom>
        </p:spPr>
        <p:txBody>
          <a:bodyPr wrap="square">
            <a:spAutoFit/>
          </a:bodyPr>
          <a:lstStyle/>
          <a:p>
            <a:r>
              <a:rPr lang="en-US"/>
              <a:t>state_0</a:t>
            </a:r>
          </a:p>
          <a:p>
            <a:r>
              <a:rPr lang="en-US"/>
              <a:t>pkt_0, pkt_1</a:t>
            </a:r>
          </a:p>
          <a:p>
            <a:endParaRPr lang="en-US"/>
          </a:p>
          <a:p>
            <a:r>
              <a:rPr lang="en-US"/>
              <a:t>if (rel_op(Opt(state_0), Mux3(pkt_0, pkt_1, C()))) {</a:t>
            </a:r>
          </a:p>
          <a:p>
            <a:r>
              <a:rPr lang="en-US"/>
              <a:t>    state_0 = Opt(state_0) + Mux3(pkt_0, pkt_1, C());</a:t>
            </a:r>
          </a:p>
          <a:p>
            <a:r>
              <a:rPr lang="en-US"/>
              <a:t>}</a:t>
            </a:r>
          </a:p>
        </p:txBody>
      </p:sp>
      <p:sp>
        <p:nvSpPr>
          <p:cNvPr id="4" name="Rectangle 3">
            <a:extLst>
              <a:ext uri="{FF2B5EF4-FFF2-40B4-BE49-F238E27FC236}">
                <a16:creationId xmlns:a16="http://schemas.microsoft.com/office/drawing/2014/main" id="{FD336703-AD8E-AC4E-A4B9-FE9A0D2C377F}"/>
              </a:ext>
            </a:extLst>
          </p:cNvPr>
          <p:cNvSpPr/>
          <p:nvPr/>
        </p:nvSpPr>
        <p:spPr>
          <a:xfrm>
            <a:off x="543699" y="1938111"/>
            <a:ext cx="6096000" cy="3970318"/>
          </a:xfrm>
          <a:prstGeom prst="rect">
            <a:avLst/>
          </a:prstGeom>
        </p:spPr>
        <p:txBody>
          <a:bodyPr>
            <a:spAutoFit/>
          </a:bodyPr>
          <a:lstStyle/>
          <a:p>
            <a:r>
              <a:rPr lang="en-US"/>
              <a:t>include "muxes.sk";</a:t>
            </a:r>
          </a:p>
          <a:p>
            <a:r>
              <a:rPr lang="en-US"/>
              <a:t>include "rel_ops.sk";</a:t>
            </a:r>
          </a:p>
          <a:p>
            <a:r>
              <a:rPr lang="en-US"/>
              <a:t>include "constants.sk";</a:t>
            </a:r>
          </a:p>
          <a:p>
            <a:endParaRPr lang="en-US"/>
          </a:p>
          <a:p>
            <a:r>
              <a:rPr lang="en-US"/>
              <a:t>StateResult atom_template(int state_1, int state_2, int pkt_1, int pkt_2, int pkt_3, int pkt_4, int pkt_5) {</a:t>
            </a:r>
          </a:p>
          <a:p>
            <a:r>
              <a:rPr lang="en-US"/>
              <a:t>  if (rel_op(Opt(state_1), Mux3(pkt_1, pkt_2, C()))) {</a:t>
            </a:r>
          </a:p>
          <a:p>
            <a:r>
              <a:rPr lang="en-US"/>
              <a:t>    state_1 = Opt(state_1) + Mux3(pkt_1, pkt_2, C());</a:t>
            </a:r>
          </a:p>
          <a:p>
            <a:r>
              <a:rPr lang="en-US"/>
              <a:t>  }</a:t>
            </a:r>
          </a:p>
          <a:p>
            <a:r>
              <a:rPr lang="en-US"/>
              <a:t>  StateResult ret = new StateResult();</a:t>
            </a:r>
          </a:p>
          <a:p>
            <a:r>
              <a:rPr lang="en-US"/>
              <a:t>  ret.result_state_1 = state_1;</a:t>
            </a:r>
          </a:p>
          <a:p>
            <a:r>
              <a:rPr lang="en-US"/>
              <a:t>  ret.result_state_2 = state_2;</a:t>
            </a:r>
          </a:p>
          <a:p>
            <a:r>
              <a:rPr lang="en-US"/>
              <a:t>  return ret;</a:t>
            </a:r>
          </a:p>
          <a:p>
            <a:r>
              <a:rPr lang="en-US"/>
              <a:t>}</a:t>
            </a:r>
          </a:p>
        </p:txBody>
      </p:sp>
    </p:spTree>
    <p:extLst>
      <p:ext uri="{BB962C8B-B14F-4D97-AF65-F5344CB8AC3E}">
        <p14:creationId xmlns:p14="http://schemas.microsoft.com/office/powerpoint/2010/main" val="30534476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0972F18-5523-6740-9D14-24E62B5D5368}"/>
              </a:ext>
            </a:extLst>
          </p:cNvPr>
          <p:cNvSpPr txBox="1">
            <a:spLocks/>
          </p:cNvSpPr>
          <p:nvPr/>
        </p:nvSpPr>
        <p:spPr>
          <a:xfrm>
            <a:off x="296562" y="274638"/>
            <a:ext cx="11738919"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800" b="0" i="0" u="none" strike="noStrike" kern="1200" cap="none" spc="0" normalizeH="0" baseline="0" noProof="0" dirty="0">
                <a:ln>
                  <a:noFill/>
                </a:ln>
                <a:solidFill>
                  <a:srgbClr val="0000FF"/>
                </a:solidFill>
                <a:effectLst/>
                <a:uLnTx/>
                <a:uFillTx/>
                <a:latin typeface="Calibri"/>
                <a:ea typeface="+mj-ea"/>
                <a:cs typeface="+mj-cs"/>
              </a:rPr>
              <a:t>Stateful ALU and Stateless ALU</a:t>
            </a:r>
          </a:p>
        </p:txBody>
      </p:sp>
      <p:sp>
        <p:nvSpPr>
          <p:cNvPr id="6" name="Rectangle 5">
            <a:extLst>
              <a:ext uri="{FF2B5EF4-FFF2-40B4-BE49-F238E27FC236}">
                <a16:creationId xmlns:a16="http://schemas.microsoft.com/office/drawing/2014/main" id="{02397905-1F5F-5642-B17C-904D0764AE16}"/>
              </a:ext>
            </a:extLst>
          </p:cNvPr>
          <p:cNvSpPr/>
          <p:nvPr/>
        </p:nvSpPr>
        <p:spPr>
          <a:xfrm>
            <a:off x="296562" y="1130787"/>
            <a:ext cx="11887200" cy="5262979"/>
          </a:xfrm>
          <a:prstGeom prst="rect">
            <a:avLst/>
          </a:prstGeom>
        </p:spPr>
        <p:txBody>
          <a:bodyPr wrap="square">
            <a:spAutoFit/>
          </a:bodyPr>
          <a:lstStyle/>
          <a:p>
            <a:r>
              <a:rPr lang="en-US" sz="1400"/>
              <a:t>// Max value of opcode is 5</a:t>
            </a:r>
          </a:p>
          <a:p>
            <a:r>
              <a:rPr lang="en-US" sz="1400"/>
              <a:t>int {{ alu_name }}({{arg_list|join(',')}}, int opcode_hole_local, int immediate_operand_hole_local, int mux1_ctrl_hole_local, int mux2_ctrl_hole_local, int mux3_ctrl_hole_local) {</a:t>
            </a:r>
          </a:p>
          <a:p>
            <a:r>
              <a:rPr lang="en-US" sz="1400"/>
              <a:t>  int opcode = opcode_hole_local;</a:t>
            </a:r>
          </a:p>
          <a:p>
            <a:r>
              <a:rPr lang="en-US" sz="1400"/>
              <a:t>  int immediate_operand = immediate_operand_hole_local;</a:t>
            </a:r>
          </a:p>
          <a:p>
            <a:endParaRPr lang="en-US" sz="1400"/>
          </a:p>
          <a:p>
            <a:r>
              <a:rPr lang="en-US" sz="1400"/>
              <a:t>  int x = {{ mux1 }}({{potential_operands|join(',')}}, mux1_ctrl_hole_local);</a:t>
            </a:r>
          </a:p>
          <a:p>
            <a:r>
              <a:rPr lang="en-US" sz="1400"/>
              <a:t>  int y = {{ mux2 }}({{potential_operands|join(',')}}, mux2_ctrl_hole_local);</a:t>
            </a:r>
          </a:p>
          <a:p>
            <a:r>
              <a:rPr lang="en-US" sz="1400"/>
              <a:t>  int z = {{ mux3 }}({{potential_operands|join(',')}}, mux3_ctrl_hole_local);</a:t>
            </a:r>
          </a:p>
          <a:p>
            <a:endParaRPr lang="en-US" sz="1400"/>
          </a:p>
          <a:p>
            <a:r>
              <a:rPr lang="en-US" sz="1400"/>
              <a:t>  if (opcode == 0) {</a:t>
            </a:r>
          </a:p>
          <a:p>
            <a:r>
              <a:rPr lang="en-US" sz="1400"/>
              <a:t>    return immediate_operand;</a:t>
            </a:r>
          </a:p>
          <a:p>
            <a:r>
              <a:rPr lang="en-US" sz="1400"/>
              <a:t>  } else if (opcode == 1) {</a:t>
            </a:r>
          </a:p>
          <a:p>
            <a:r>
              <a:rPr lang="en-US" sz="1400"/>
              <a:t>    return x + y;</a:t>
            </a:r>
          </a:p>
          <a:p>
            <a:r>
              <a:rPr lang="en-US" sz="1400"/>
              <a:t>  } else if (opcode == 2) {</a:t>
            </a:r>
          </a:p>
          <a:p>
            <a:r>
              <a:rPr lang="en-US" sz="1400"/>
              <a:t>    return x + immediate_operand;</a:t>
            </a:r>
          </a:p>
          <a:p>
            <a:r>
              <a:rPr lang="en-US" sz="1400"/>
              <a:t>  } else if (opcode == 3) {</a:t>
            </a:r>
          </a:p>
          <a:p>
            <a:r>
              <a:rPr lang="en-US" sz="1400"/>
              <a:t>    return x - y;</a:t>
            </a:r>
          </a:p>
          <a:p>
            <a:r>
              <a:rPr lang="en-US" sz="1400"/>
              <a:t>  } else if (opcode == 4) {</a:t>
            </a:r>
          </a:p>
          <a:p>
            <a:r>
              <a:rPr lang="en-US" sz="1400"/>
              <a:t>    return x - immediate_operand;</a:t>
            </a:r>
          </a:p>
          <a:p>
            <a:r>
              <a:rPr lang="en-US" sz="1400"/>
              <a:t>  } else {</a:t>
            </a:r>
          </a:p>
          <a:p>
            <a:r>
              <a:rPr lang="en-US" sz="1400"/>
              <a:t>    return immediate_operand - x;</a:t>
            </a:r>
          </a:p>
          <a:p>
            <a:r>
              <a:rPr lang="en-US" sz="1400"/>
              <a:t>  }</a:t>
            </a:r>
          </a:p>
          <a:p>
            <a:r>
              <a:rPr lang="en-US" sz="1400"/>
              <a:t>}</a:t>
            </a:r>
          </a:p>
        </p:txBody>
      </p:sp>
      <p:sp>
        <p:nvSpPr>
          <p:cNvPr id="4" name="Title 1">
            <a:extLst>
              <a:ext uri="{FF2B5EF4-FFF2-40B4-BE49-F238E27FC236}">
                <a16:creationId xmlns:a16="http://schemas.microsoft.com/office/drawing/2014/main" id="{C50C4329-BFD6-9E4E-AA76-7D5F16D0AC9D}"/>
              </a:ext>
            </a:extLst>
          </p:cNvPr>
          <p:cNvSpPr txBox="1">
            <a:spLocks/>
          </p:cNvSpPr>
          <p:nvPr/>
        </p:nvSpPr>
        <p:spPr>
          <a:xfrm>
            <a:off x="3945924" y="3444060"/>
            <a:ext cx="8089557"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342900" marR="0" lvl="0" indent="-342900" algn="l" defTabSz="457200" rtl="0" eaLnBrk="1" fontAlgn="auto" latinLnBrk="0" hangingPunct="1">
              <a:lnSpc>
                <a:spcPct val="100000"/>
              </a:lnSpc>
              <a:spcBef>
                <a:spcPct val="0"/>
              </a:spcBef>
              <a:spcAft>
                <a:spcPts val="0"/>
              </a:spcAft>
              <a:buClrTx/>
              <a:buSzTx/>
              <a:buFont typeface="Arial" panose="020B0604020202020204" pitchFamily="34" charset="0"/>
              <a:buChar char="•"/>
              <a:tabLst/>
              <a:defRPr/>
            </a:pPr>
            <a:r>
              <a:rPr lang="en-US" sz="2400" dirty="0">
                <a:solidFill>
                  <a:schemeClr val="tx1"/>
                </a:solidFill>
                <a:latin typeface="Calibri"/>
              </a:rPr>
              <a:t>Manually create the stateless ALU to support arith operator, </a:t>
            </a:r>
            <a:endParaRPr kumimoji="0" lang="en-US" sz="2400" b="0" i="0" u="none" strike="noStrike" kern="1200" cap="none" spc="0" normalizeH="0" baseline="0" noProof="0" dirty="0">
              <a:ln>
                <a:noFill/>
              </a:ln>
              <a:solidFill>
                <a:schemeClr val="tx1"/>
              </a:solidFill>
              <a:effectLst/>
              <a:uLnTx/>
              <a:uFillTx/>
              <a:latin typeface="Calibri"/>
              <a:ea typeface="+mj-ea"/>
              <a:cs typeface="+mj-cs"/>
            </a:endParaRPr>
          </a:p>
        </p:txBody>
      </p:sp>
    </p:spTree>
    <p:extLst>
      <p:ext uri="{BB962C8B-B14F-4D97-AF65-F5344CB8AC3E}">
        <p14:creationId xmlns:p14="http://schemas.microsoft.com/office/powerpoint/2010/main" val="14290855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A5664C-BA46-674B-86D1-20D9F9B02418}"/>
              </a:ext>
            </a:extLst>
          </p:cNvPr>
          <p:cNvSpPr>
            <a:spLocks noGrp="1"/>
          </p:cNvSpPr>
          <p:nvPr>
            <p:ph type="title"/>
          </p:nvPr>
        </p:nvSpPr>
        <p:spPr/>
        <p:txBody>
          <a:bodyPr/>
          <a:lstStyle/>
          <a:p>
            <a:r>
              <a:rPr lang="en-US" dirty="0"/>
              <a:t>TODO</a:t>
            </a:r>
          </a:p>
        </p:txBody>
      </p:sp>
      <p:sp>
        <p:nvSpPr>
          <p:cNvPr id="3" name="Content Placeholder 2">
            <a:extLst>
              <a:ext uri="{FF2B5EF4-FFF2-40B4-BE49-F238E27FC236}">
                <a16:creationId xmlns:a16="http://schemas.microsoft.com/office/drawing/2014/main" id="{18BAFE54-3565-5F42-8E80-E86D4CBE8E0F}"/>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4342589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BEC14B-7DDC-D84E-9A46-3247ADBBA518}"/>
              </a:ext>
            </a:extLst>
          </p:cNvPr>
          <p:cNvSpPr>
            <a:spLocks noGrp="1"/>
          </p:cNvSpPr>
          <p:nvPr>
            <p:ph type="title"/>
          </p:nvPr>
        </p:nvSpPr>
        <p:spPr>
          <a:xfrm>
            <a:off x="838200" y="78256"/>
            <a:ext cx="10515600" cy="1325563"/>
          </a:xfrm>
        </p:spPr>
        <p:txBody>
          <a:bodyPr>
            <a:normAutofit/>
          </a:bodyPr>
          <a:lstStyle/>
          <a:p>
            <a:r>
              <a:rPr lang="en-US" dirty="0">
                <a:solidFill>
                  <a:srgbClr val="0000FF"/>
                </a:solidFill>
                <a:latin typeface="Calibri"/>
              </a:rPr>
              <a:t>Today’s approach to writing fast programs</a:t>
            </a:r>
          </a:p>
        </p:txBody>
      </p:sp>
      <p:sp>
        <p:nvSpPr>
          <p:cNvPr id="4" name="Rectangle 3">
            <a:extLst>
              <a:ext uri="{FF2B5EF4-FFF2-40B4-BE49-F238E27FC236}">
                <a16:creationId xmlns:a16="http://schemas.microsoft.com/office/drawing/2014/main" id="{A72E95A3-B2B4-0A4F-93BC-24B83FAEB63C}"/>
              </a:ext>
            </a:extLst>
          </p:cNvPr>
          <p:cNvSpPr/>
          <p:nvPr/>
        </p:nvSpPr>
        <p:spPr>
          <a:xfrm>
            <a:off x="838200" y="1123672"/>
            <a:ext cx="11106150" cy="6124754"/>
          </a:xfrm>
          <a:prstGeom prst="rect">
            <a:avLst/>
          </a:prstGeom>
        </p:spPr>
        <p:txBody>
          <a:bodyPr wrap="square">
            <a:spAutoFit/>
          </a:bodyPr>
          <a:lstStyle/>
          <a:p>
            <a:pPr marL="457200" indent="-457200">
              <a:buFont typeface="Arial" panose="020B0604020202020204" pitchFamily="34" charset="0"/>
              <a:buChar char="•"/>
            </a:pPr>
            <a:r>
              <a:rPr lang="en-US" sz="2800" dirty="0"/>
              <a:t>Handcraft the fast programs</a:t>
            </a:r>
          </a:p>
          <a:p>
            <a:pPr marL="914400" lvl="1" indent="-457200">
              <a:buFont typeface="Arial" panose="020B0604020202020204" pitchFamily="34" charset="0"/>
              <a:buChar char="•"/>
            </a:pPr>
            <a:r>
              <a:rPr lang="en-US" sz="2800" dirty="0"/>
              <a:t>Requires familiarity with the underlying hardware architecture</a:t>
            </a:r>
          </a:p>
          <a:p>
            <a:pPr marL="457200" indent="-457200">
              <a:buFont typeface="Arial" panose="020B0604020202020204" pitchFamily="34" charset="0"/>
              <a:buChar char="•"/>
            </a:pPr>
            <a:endParaRPr lang="en-US" sz="2800" dirty="0"/>
          </a:p>
          <a:p>
            <a:pPr marL="457200" indent="-457200">
              <a:buFont typeface="Arial" panose="020B0604020202020204" pitchFamily="34" charset="0"/>
              <a:buChar char="•"/>
            </a:pPr>
            <a:endParaRPr lang="en-US" sz="2800" dirty="0"/>
          </a:p>
          <a:p>
            <a:pPr marL="457200" indent="-457200">
              <a:buFont typeface="Arial" panose="020B0604020202020204" pitchFamily="34" charset="0"/>
              <a:buChar char="•"/>
            </a:pPr>
            <a:endParaRPr lang="en-US" sz="2800" dirty="0"/>
          </a:p>
          <a:p>
            <a:endParaRPr lang="en-US" sz="2800" dirty="0"/>
          </a:p>
          <a:p>
            <a:endParaRPr lang="en-US" sz="2800" dirty="0"/>
          </a:p>
          <a:p>
            <a:pPr marL="457200" indent="-457200">
              <a:buFont typeface="Arial" panose="020B0604020202020204" pitchFamily="34" charset="0"/>
              <a:buChar char="•"/>
            </a:pPr>
            <a:endParaRPr lang="en-US" sz="2800" dirty="0"/>
          </a:p>
          <a:p>
            <a:pPr marL="457200" indent="-457200">
              <a:buFont typeface="Arial" panose="020B0604020202020204" pitchFamily="34" charset="0"/>
              <a:buChar char="•"/>
            </a:pPr>
            <a:r>
              <a:rPr lang="en-US" sz="2800" dirty="0"/>
              <a:t>Rely on the compiler.  </a:t>
            </a:r>
          </a:p>
          <a:p>
            <a:pPr marL="914400" lvl="1" indent="-457200">
              <a:buFont typeface="Arial" panose="020B0604020202020204" pitchFamily="34" charset="0"/>
              <a:buChar char="•"/>
            </a:pPr>
            <a:r>
              <a:rPr lang="en-US" sz="2800" dirty="0"/>
              <a:t>Engineering a compiler takes a long time and teams of many people (e.g., large compiler teams at Intel/AMD/ARM).</a:t>
            </a:r>
          </a:p>
          <a:p>
            <a:pPr marL="914400" lvl="1" indent="-457200">
              <a:buFont typeface="Arial" panose="020B0604020202020204" pitchFamily="34" charset="0"/>
              <a:buChar char="•"/>
            </a:pPr>
            <a:r>
              <a:rPr lang="en-US" sz="2800" dirty="0"/>
              <a:t>Hard to find such teams for new, niche, and evolving packet-processing hardware.</a:t>
            </a:r>
          </a:p>
          <a:p>
            <a:endParaRPr lang="en-US" sz="2800" dirty="0"/>
          </a:p>
        </p:txBody>
      </p:sp>
      <p:grpSp>
        <p:nvGrpSpPr>
          <p:cNvPr id="6" name="Group 5">
            <a:extLst>
              <a:ext uri="{FF2B5EF4-FFF2-40B4-BE49-F238E27FC236}">
                <a16:creationId xmlns:a16="http://schemas.microsoft.com/office/drawing/2014/main" id="{3959CA68-40BA-2D46-BEA3-3775C8E650DA}"/>
              </a:ext>
            </a:extLst>
          </p:cNvPr>
          <p:cNvGrpSpPr/>
          <p:nvPr/>
        </p:nvGrpSpPr>
        <p:grpSpPr>
          <a:xfrm>
            <a:off x="3915754" y="2133187"/>
            <a:ext cx="3391471" cy="2505656"/>
            <a:chOff x="3915754" y="1675987"/>
            <a:chExt cx="3391471" cy="2505656"/>
          </a:xfrm>
        </p:grpSpPr>
        <p:pic>
          <p:nvPicPr>
            <p:cNvPr id="3" name="Picture 2">
              <a:extLst>
                <a:ext uri="{FF2B5EF4-FFF2-40B4-BE49-F238E27FC236}">
                  <a16:creationId xmlns:a16="http://schemas.microsoft.com/office/drawing/2014/main" id="{E6561C02-B939-1F4E-AE1E-4C9C372F59EA}"/>
                </a:ext>
              </a:extLst>
            </p:cNvPr>
            <p:cNvPicPr>
              <a:picLocks noChangeAspect="1"/>
            </p:cNvPicPr>
            <p:nvPr/>
          </p:nvPicPr>
          <p:blipFill>
            <a:blip r:embed="rId3"/>
            <a:stretch>
              <a:fillRect/>
            </a:stretch>
          </p:blipFill>
          <p:spPr>
            <a:xfrm>
              <a:off x="4490905" y="1675987"/>
              <a:ext cx="2619891" cy="2095913"/>
            </a:xfrm>
            <a:prstGeom prst="rect">
              <a:avLst/>
            </a:prstGeom>
          </p:spPr>
        </p:pic>
        <p:sp>
          <p:nvSpPr>
            <p:cNvPr id="5" name="Rectangle 4">
              <a:extLst>
                <a:ext uri="{FF2B5EF4-FFF2-40B4-BE49-F238E27FC236}">
                  <a16:creationId xmlns:a16="http://schemas.microsoft.com/office/drawing/2014/main" id="{F7AEE45E-2E0B-EE4B-9558-5BE11754BA97}"/>
                </a:ext>
              </a:extLst>
            </p:cNvPr>
            <p:cNvSpPr/>
            <p:nvPr/>
          </p:nvSpPr>
          <p:spPr>
            <a:xfrm>
              <a:off x="3915754" y="3812311"/>
              <a:ext cx="3391471" cy="369332"/>
            </a:xfrm>
            <a:prstGeom prst="rect">
              <a:avLst/>
            </a:prstGeom>
          </p:spPr>
          <p:txBody>
            <a:bodyPr wrap="square">
              <a:spAutoFit/>
            </a:bodyPr>
            <a:lstStyle/>
            <a:p>
              <a:pPr algn="ctr"/>
              <a:r>
                <a:rPr lang="en-US" b="1" dirty="0">
                  <a:solidFill>
                    <a:srgbClr val="0070C0"/>
                  </a:solidFill>
                </a:rPr>
                <a:t>Arithmetic logic unit (ALU)</a:t>
              </a:r>
            </a:p>
          </p:txBody>
        </p:sp>
      </p:grpSp>
      <p:grpSp>
        <p:nvGrpSpPr>
          <p:cNvPr id="12" name="Group 11">
            <a:extLst>
              <a:ext uri="{FF2B5EF4-FFF2-40B4-BE49-F238E27FC236}">
                <a16:creationId xmlns:a16="http://schemas.microsoft.com/office/drawing/2014/main" id="{C86B7B21-42C9-0045-A616-DB87C1B24C9D}"/>
              </a:ext>
            </a:extLst>
          </p:cNvPr>
          <p:cNvGrpSpPr/>
          <p:nvPr/>
        </p:nvGrpSpPr>
        <p:grpSpPr>
          <a:xfrm>
            <a:off x="7307225" y="2429475"/>
            <a:ext cx="3639121" cy="2209368"/>
            <a:chOff x="7307225" y="1972275"/>
            <a:chExt cx="3639121" cy="2209368"/>
          </a:xfrm>
        </p:grpSpPr>
        <p:pic>
          <p:nvPicPr>
            <p:cNvPr id="9" name="Picture 8">
              <a:extLst>
                <a:ext uri="{FF2B5EF4-FFF2-40B4-BE49-F238E27FC236}">
                  <a16:creationId xmlns:a16="http://schemas.microsoft.com/office/drawing/2014/main" id="{4C50512A-EA9E-524A-99DF-8883D3FF5C55}"/>
                </a:ext>
              </a:extLst>
            </p:cNvPr>
            <p:cNvPicPr>
              <a:picLocks noChangeAspect="1"/>
            </p:cNvPicPr>
            <p:nvPr/>
          </p:nvPicPr>
          <p:blipFill rotWithShape="1">
            <a:blip r:embed="rId4"/>
            <a:srcRect t="1" r="3050" b="26343"/>
            <a:stretch/>
          </p:blipFill>
          <p:spPr>
            <a:xfrm>
              <a:off x="7554875" y="1972275"/>
              <a:ext cx="3391471" cy="1635516"/>
            </a:xfrm>
            <a:prstGeom prst="rect">
              <a:avLst/>
            </a:prstGeom>
          </p:spPr>
        </p:pic>
        <p:sp>
          <p:nvSpPr>
            <p:cNvPr id="10" name="Rectangle 9">
              <a:extLst>
                <a:ext uri="{FF2B5EF4-FFF2-40B4-BE49-F238E27FC236}">
                  <a16:creationId xmlns:a16="http://schemas.microsoft.com/office/drawing/2014/main" id="{D9F94BDB-C1F6-A540-97F2-0F0BDFC5E02A}"/>
                </a:ext>
              </a:extLst>
            </p:cNvPr>
            <p:cNvSpPr/>
            <p:nvPr/>
          </p:nvSpPr>
          <p:spPr>
            <a:xfrm>
              <a:off x="7307225" y="3812311"/>
              <a:ext cx="3391471" cy="369332"/>
            </a:xfrm>
            <a:prstGeom prst="rect">
              <a:avLst/>
            </a:prstGeom>
          </p:spPr>
          <p:txBody>
            <a:bodyPr wrap="square">
              <a:spAutoFit/>
            </a:bodyPr>
            <a:lstStyle/>
            <a:p>
              <a:pPr algn="ctr"/>
              <a:r>
                <a:rPr lang="en-US" b="1" dirty="0">
                  <a:solidFill>
                    <a:srgbClr val="0070C0"/>
                  </a:solidFill>
                </a:rPr>
                <a:t>Lookup Table</a:t>
              </a:r>
            </a:p>
          </p:txBody>
        </p:sp>
      </p:grpSp>
      <p:grpSp>
        <p:nvGrpSpPr>
          <p:cNvPr id="8" name="Group 7">
            <a:extLst>
              <a:ext uri="{FF2B5EF4-FFF2-40B4-BE49-F238E27FC236}">
                <a16:creationId xmlns:a16="http://schemas.microsoft.com/office/drawing/2014/main" id="{46B4B715-AC4F-5A4F-9A7B-96E7F39892F8}"/>
              </a:ext>
            </a:extLst>
          </p:cNvPr>
          <p:cNvGrpSpPr/>
          <p:nvPr/>
        </p:nvGrpSpPr>
        <p:grpSpPr>
          <a:xfrm>
            <a:off x="906425" y="2133187"/>
            <a:ext cx="3391471" cy="2505656"/>
            <a:chOff x="906425" y="1675987"/>
            <a:chExt cx="3391471" cy="2505656"/>
          </a:xfrm>
        </p:grpSpPr>
        <p:pic>
          <p:nvPicPr>
            <p:cNvPr id="7" name="Picture 6">
              <a:extLst>
                <a:ext uri="{FF2B5EF4-FFF2-40B4-BE49-F238E27FC236}">
                  <a16:creationId xmlns:a16="http://schemas.microsoft.com/office/drawing/2014/main" id="{2BA25BE0-EC20-2549-BEFA-A1E11488300B}"/>
                </a:ext>
              </a:extLst>
            </p:cNvPr>
            <p:cNvPicPr>
              <a:picLocks noChangeAspect="1"/>
            </p:cNvPicPr>
            <p:nvPr/>
          </p:nvPicPr>
          <p:blipFill>
            <a:blip r:embed="rId5"/>
            <a:stretch>
              <a:fillRect/>
            </a:stretch>
          </p:blipFill>
          <p:spPr>
            <a:xfrm>
              <a:off x="1543478" y="1675987"/>
              <a:ext cx="2557594" cy="1941697"/>
            </a:xfrm>
            <a:prstGeom prst="rect">
              <a:avLst/>
            </a:prstGeom>
          </p:spPr>
        </p:pic>
        <p:sp>
          <p:nvSpPr>
            <p:cNvPr id="11" name="Rectangle 10">
              <a:extLst>
                <a:ext uri="{FF2B5EF4-FFF2-40B4-BE49-F238E27FC236}">
                  <a16:creationId xmlns:a16="http://schemas.microsoft.com/office/drawing/2014/main" id="{D73F6728-1FF7-4B41-893B-8032FE169079}"/>
                </a:ext>
              </a:extLst>
            </p:cNvPr>
            <p:cNvSpPr/>
            <p:nvPr/>
          </p:nvSpPr>
          <p:spPr>
            <a:xfrm>
              <a:off x="906425" y="3812311"/>
              <a:ext cx="3391471" cy="369332"/>
            </a:xfrm>
            <a:prstGeom prst="rect">
              <a:avLst/>
            </a:prstGeom>
          </p:spPr>
          <p:txBody>
            <a:bodyPr wrap="square">
              <a:spAutoFit/>
            </a:bodyPr>
            <a:lstStyle/>
            <a:p>
              <a:pPr algn="ctr"/>
              <a:r>
                <a:rPr lang="en-US" b="1" dirty="0">
                  <a:solidFill>
                    <a:srgbClr val="0070C0"/>
                  </a:solidFill>
                </a:rPr>
                <a:t>Cache and memory hierarchy</a:t>
              </a:r>
            </a:p>
          </p:txBody>
        </p:sp>
      </p:grpSp>
    </p:spTree>
    <p:extLst>
      <p:ext uri="{BB962C8B-B14F-4D97-AF65-F5344CB8AC3E}">
        <p14:creationId xmlns:p14="http://schemas.microsoft.com/office/powerpoint/2010/main" val="2074382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9D9193F-0FA2-734F-90C9-4B4B805F18B5}"/>
              </a:ext>
            </a:extLst>
          </p:cNvPr>
          <p:cNvSpPr/>
          <p:nvPr/>
        </p:nvSpPr>
        <p:spPr>
          <a:xfrm>
            <a:off x="479612" y="452282"/>
            <a:ext cx="11515165" cy="769441"/>
          </a:xfrm>
          <a:prstGeom prst="rect">
            <a:avLst/>
          </a:prstGeom>
        </p:spPr>
        <p:txBody>
          <a:bodyPr wrap="square">
            <a:spAutoFit/>
          </a:bodyPr>
          <a:lstStyle/>
          <a:p>
            <a:r>
              <a:rPr lang="en-US" sz="4400" dirty="0">
                <a:solidFill>
                  <a:srgbClr val="0000FF"/>
                </a:solidFill>
                <a:latin typeface="Calibri"/>
                <a:ea typeface="+mj-ea"/>
                <a:cs typeface="+mj-cs"/>
              </a:rPr>
              <a:t>Proposal: Program synthesis for code generation</a:t>
            </a:r>
          </a:p>
        </p:txBody>
      </p:sp>
      <p:sp>
        <p:nvSpPr>
          <p:cNvPr id="5" name="Rectangle 4">
            <a:extLst>
              <a:ext uri="{FF2B5EF4-FFF2-40B4-BE49-F238E27FC236}">
                <a16:creationId xmlns:a16="http://schemas.microsoft.com/office/drawing/2014/main" id="{5264B1AA-B290-DC41-848B-FAC458204E43}"/>
              </a:ext>
            </a:extLst>
          </p:cNvPr>
          <p:cNvSpPr/>
          <p:nvPr/>
        </p:nvSpPr>
        <p:spPr>
          <a:xfrm>
            <a:off x="975275" y="1379305"/>
            <a:ext cx="10523838" cy="523220"/>
          </a:xfrm>
          <a:prstGeom prst="rect">
            <a:avLst/>
          </a:prstGeom>
        </p:spPr>
        <p:txBody>
          <a:bodyPr wrap="square">
            <a:spAutoFit/>
          </a:bodyPr>
          <a:lstStyle/>
          <a:p>
            <a:r>
              <a:rPr lang="en-US" sz="2800" dirty="0"/>
              <a:t>Program synthesis: Auto-generate a program from a specification</a:t>
            </a:r>
          </a:p>
        </p:txBody>
      </p:sp>
      <p:sp>
        <p:nvSpPr>
          <p:cNvPr id="21" name="Notched Right Arrow 20">
            <a:extLst>
              <a:ext uri="{FF2B5EF4-FFF2-40B4-BE49-F238E27FC236}">
                <a16:creationId xmlns:a16="http://schemas.microsoft.com/office/drawing/2014/main" id="{72FE4B37-923B-824A-913D-4648A26703EB}"/>
              </a:ext>
            </a:extLst>
          </p:cNvPr>
          <p:cNvSpPr/>
          <p:nvPr/>
        </p:nvSpPr>
        <p:spPr>
          <a:xfrm>
            <a:off x="7359782" y="3430205"/>
            <a:ext cx="1039546" cy="795149"/>
          </a:xfrm>
          <a:prstGeom prst="notchedRight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Notched Right Arrow 21">
            <a:extLst>
              <a:ext uri="{FF2B5EF4-FFF2-40B4-BE49-F238E27FC236}">
                <a16:creationId xmlns:a16="http://schemas.microsoft.com/office/drawing/2014/main" id="{47F805D4-44B1-4043-99A6-00A7748A1C60}"/>
              </a:ext>
            </a:extLst>
          </p:cNvPr>
          <p:cNvSpPr/>
          <p:nvPr/>
        </p:nvSpPr>
        <p:spPr>
          <a:xfrm rot="20134377">
            <a:off x="3777383" y="4204756"/>
            <a:ext cx="1442419" cy="795149"/>
          </a:xfrm>
          <a:prstGeom prst="notchedRight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Notched Right Arrow 22">
            <a:extLst>
              <a:ext uri="{FF2B5EF4-FFF2-40B4-BE49-F238E27FC236}">
                <a16:creationId xmlns:a16="http://schemas.microsoft.com/office/drawing/2014/main" id="{71C5827A-99F2-2749-BEFC-E26673F661F5}"/>
              </a:ext>
            </a:extLst>
          </p:cNvPr>
          <p:cNvSpPr/>
          <p:nvPr/>
        </p:nvSpPr>
        <p:spPr>
          <a:xfrm rot="1668025">
            <a:off x="3830048" y="2754543"/>
            <a:ext cx="1442419" cy="795149"/>
          </a:xfrm>
          <a:prstGeom prst="notchedRight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F5291C73-3CFB-2643-9352-FE3F7FCF0376}"/>
              </a:ext>
            </a:extLst>
          </p:cNvPr>
          <p:cNvSpPr/>
          <p:nvPr/>
        </p:nvSpPr>
        <p:spPr>
          <a:xfrm>
            <a:off x="-85725" y="5853410"/>
            <a:ext cx="12363450" cy="523220"/>
          </a:xfrm>
          <a:prstGeom prst="rect">
            <a:avLst/>
          </a:prstGeom>
        </p:spPr>
        <p:txBody>
          <a:bodyPr wrap="square">
            <a:spAutoFit/>
          </a:bodyPr>
          <a:lstStyle/>
          <a:p>
            <a:r>
              <a:rPr lang="en-US" sz="2800" dirty="0"/>
              <a:t>  Program synthesis as an enabling technology for packet-processing compilers</a:t>
            </a:r>
          </a:p>
        </p:txBody>
      </p:sp>
      <p:grpSp>
        <p:nvGrpSpPr>
          <p:cNvPr id="11" name="Group 10">
            <a:extLst>
              <a:ext uri="{FF2B5EF4-FFF2-40B4-BE49-F238E27FC236}">
                <a16:creationId xmlns:a16="http://schemas.microsoft.com/office/drawing/2014/main" id="{F35CEEC6-B3D1-B341-B6E9-D9183CAA0664}"/>
              </a:ext>
            </a:extLst>
          </p:cNvPr>
          <p:cNvGrpSpPr/>
          <p:nvPr/>
        </p:nvGrpSpPr>
        <p:grpSpPr>
          <a:xfrm>
            <a:off x="1160863" y="4289824"/>
            <a:ext cx="2516665" cy="1120450"/>
            <a:chOff x="1160863" y="4289824"/>
            <a:chExt cx="2516665" cy="1120450"/>
          </a:xfrm>
        </p:grpSpPr>
        <p:sp>
          <p:nvSpPr>
            <p:cNvPr id="12" name="Rectangle 11">
              <a:extLst>
                <a:ext uri="{FF2B5EF4-FFF2-40B4-BE49-F238E27FC236}">
                  <a16:creationId xmlns:a16="http://schemas.microsoft.com/office/drawing/2014/main" id="{6F4CD1CC-5D96-DA4B-9E4D-4DC784E7C35E}"/>
                </a:ext>
              </a:extLst>
            </p:cNvPr>
            <p:cNvSpPr/>
            <p:nvPr/>
          </p:nvSpPr>
          <p:spPr>
            <a:xfrm>
              <a:off x="1160863" y="4666800"/>
              <a:ext cx="2516665" cy="461665"/>
            </a:xfrm>
            <a:prstGeom prst="rect">
              <a:avLst/>
            </a:prstGeom>
          </p:spPr>
          <p:txBody>
            <a:bodyPr wrap="square">
              <a:spAutoFit/>
            </a:bodyPr>
            <a:lstStyle/>
            <a:p>
              <a:pPr algn="ctr"/>
              <a:r>
                <a:rPr lang="en-US" sz="2400" b="1" dirty="0"/>
                <a:t>Specification</a:t>
              </a:r>
            </a:p>
          </p:txBody>
        </p:sp>
        <p:sp>
          <p:nvSpPr>
            <p:cNvPr id="25" name="Rounded Rectangle 24">
              <a:extLst>
                <a:ext uri="{FF2B5EF4-FFF2-40B4-BE49-F238E27FC236}">
                  <a16:creationId xmlns:a16="http://schemas.microsoft.com/office/drawing/2014/main" id="{F3A957EA-77B4-AE41-A7FE-3EFA63C028E4}"/>
                </a:ext>
              </a:extLst>
            </p:cNvPr>
            <p:cNvSpPr/>
            <p:nvPr/>
          </p:nvSpPr>
          <p:spPr>
            <a:xfrm>
              <a:off x="1162684" y="4289824"/>
              <a:ext cx="2514844" cy="1120450"/>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8337" tIns="64168" rIns="128337" bIns="64168" numCol="1" spcCol="0" rtlCol="0" fromWordArt="0" anchor="ctr" anchorCtr="0" forceAA="0" compatLnSpc="1">
              <a:prstTxWarp prst="textNoShape">
                <a:avLst/>
              </a:prstTxWarp>
              <a:noAutofit/>
            </a:bodyPr>
            <a:lstStyle/>
            <a:p>
              <a:pPr algn="ctr"/>
              <a:endParaRPr lang="en-US" sz="2000">
                <a:solidFill>
                  <a:schemeClr val="tx1"/>
                </a:solidFill>
              </a:endParaRPr>
            </a:p>
          </p:txBody>
        </p:sp>
      </p:grpSp>
      <p:grpSp>
        <p:nvGrpSpPr>
          <p:cNvPr id="8" name="Group 7">
            <a:extLst>
              <a:ext uri="{FF2B5EF4-FFF2-40B4-BE49-F238E27FC236}">
                <a16:creationId xmlns:a16="http://schemas.microsoft.com/office/drawing/2014/main" id="{5A76D250-9A2D-224B-8C64-8DD36431400D}"/>
              </a:ext>
            </a:extLst>
          </p:cNvPr>
          <p:cNvGrpSpPr/>
          <p:nvPr/>
        </p:nvGrpSpPr>
        <p:grpSpPr>
          <a:xfrm>
            <a:off x="1146640" y="2317852"/>
            <a:ext cx="2610828" cy="1200329"/>
            <a:chOff x="1146640" y="2317852"/>
            <a:chExt cx="2610828" cy="1200329"/>
          </a:xfrm>
        </p:grpSpPr>
        <p:sp>
          <p:nvSpPr>
            <p:cNvPr id="10" name="Rectangle 9">
              <a:extLst>
                <a:ext uri="{FF2B5EF4-FFF2-40B4-BE49-F238E27FC236}">
                  <a16:creationId xmlns:a16="http://schemas.microsoft.com/office/drawing/2014/main" id="{08D4EAE4-F991-F247-B2E8-E5B92797AB34}"/>
                </a:ext>
              </a:extLst>
            </p:cNvPr>
            <p:cNvSpPr/>
            <p:nvPr/>
          </p:nvSpPr>
          <p:spPr>
            <a:xfrm>
              <a:off x="1240803" y="2317852"/>
              <a:ext cx="2516665" cy="1200329"/>
            </a:xfrm>
            <a:prstGeom prst="rect">
              <a:avLst/>
            </a:prstGeom>
          </p:spPr>
          <p:txBody>
            <a:bodyPr wrap="square">
              <a:spAutoFit/>
            </a:bodyPr>
            <a:lstStyle/>
            <a:p>
              <a:pPr algn="ctr"/>
              <a:r>
                <a:rPr lang="en-US" sz="2400" b="1" dirty="0"/>
                <a:t>Search space of Implementation candidates</a:t>
              </a:r>
            </a:p>
          </p:txBody>
        </p:sp>
        <p:sp>
          <p:nvSpPr>
            <p:cNvPr id="26" name="Rounded Rectangle 25">
              <a:extLst>
                <a:ext uri="{FF2B5EF4-FFF2-40B4-BE49-F238E27FC236}">
                  <a16:creationId xmlns:a16="http://schemas.microsoft.com/office/drawing/2014/main" id="{3DEC11A8-4365-F744-AA7B-F88492516431}"/>
                </a:ext>
              </a:extLst>
            </p:cNvPr>
            <p:cNvSpPr/>
            <p:nvPr/>
          </p:nvSpPr>
          <p:spPr>
            <a:xfrm>
              <a:off x="1146640" y="2325796"/>
              <a:ext cx="2514844" cy="1120450"/>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8337" tIns="64168" rIns="128337" bIns="64168" numCol="1" spcCol="0" rtlCol="0" fromWordArt="0" anchor="ctr" anchorCtr="0" forceAA="0" compatLnSpc="1">
              <a:prstTxWarp prst="textNoShape">
                <a:avLst/>
              </a:prstTxWarp>
              <a:noAutofit/>
            </a:bodyPr>
            <a:lstStyle/>
            <a:p>
              <a:pPr algn="ctr"/>
              <a:endParaRPr lang="en-US" sz="2000">
                <a:solidFill>
                  <a:schemeClr val="tx1"/>
                </a:solidFill>
              </a:endParaRPr>
            </a:p>
          </p:txBody>
        </p:sp>
      </p:grpSp>
      <p:grpSp>
        <p:nvGrpSpPr>
          <p:cNvPr id="31" name="Group 30">
            <a:extLst>
              <a:ext uri="{FF2B5EF4-FFF2-40B4-BE49-F238E27FC236}">
                <a16:creationId xmlns:a16="http://schemas.microsoft.com/office/drawing/2014/main" id="{FF39D005-12EA-1E48-9F3C-14CE6153E197}"/>
              </a:ext>
            </a:extLst>
          </p:cNvPr>
          <p:cNvGrpSpPr/>
          <p:nvPr/>
        </p:nvGrpSpPr>
        <p:grpSpPr>
          <a:xfrm>
            <a:off x="5132285" y="3279946"/>
            <a:ext cx="2227497" cy="1234245"/>
            <a:chOff x="5132285" y="3279946"/>
            <a:chExt cx="2227497" cy="1234245"/>
          </a:xfrm>
        </p:grpSpPr>
        <p:sp>
          <p:nvSpPr>
            <p:cNvPr id="17" name="Rectangle 16">
              <a:extLst>
                <a:ext uri="{FF2B5EF4-FFF2-40B4-BE49-F238E27FC236}">
                  <a16:creationId xmlns:a16="http://schemas.microsoft.com/office/drawing/2014/main" id="{9255555D-8FB8-2942-9E51-362CA8F40D00}"/>
                </a:ext>
              </a:extLst>
            </p:cNvPr>
            <p:cNvSpPr/>
            <p:nvPr/>
          </p:nvSpPr>
          <p:spPr>
            <a:xfrm>
              <a:off x="5132285" y="3313862"/>
              <a:ext cx="2005768" cy="1200329"/>
            </a:xfrm>
            <a:prstGeom prst="rect">
              <a:avLst/>
            </a:prstGeom>
          </p:spPr>
          <p:txBody>
            <a:bodyPr wrap="square">
              <a:spAutoFit/>
            </a:bodyPr>
            <a:lstStyle/>
            <a:p>
              <a:pPr algn="ctr"/>
              <a:r>
                <a:rPr lang="en-US" sz="2400" b="1" dirty="0"/>
                <a:t>Exhaustive</a:t>
              </a:r>
            </a:p>
            <a:p>
              <a:pPr algn="ctr"/>
              <a:r>
                <a:rPr lang="en-US" sz="2400" b="1" dirty="0"/>
                <a:t>Search</a:t>
              </a:r>
            </a:p>
            <a:p>
              <a:pPr algn="ctr"/>
              <a:r>
                <a:rPr lang="en-US" sz="2400" b="1" dirty="0"/>
                <a:t>Algorithm</a:t>
              </a:r>
            </a:p>
          </p:txBody>
        </p:sp>
        <p:sp>
          <p:nvSpPr>
            <p:cNvPr id="27" name="Rounded Rectangle 26">
              <a:extLst>
                <a:ext uri="{FF2B5EF4-FFF2-40B4-BE49-F238E27FC236}">
                  <a16:creationId xmlns:a16="http://schemas.microsoft.com/office/drawing/2014/main" id="{DD95328D-4F16-5C45-B591-89A175AD337B}"/>
                </a:ext>
              </a:extLst>
            </p:cNvPr>
            <p:cNvSpPr/>
            <p:nvPr/>
          </p:nvSpPr>
          <p:spPr>
            <a:xfrm>
              <a:off x="5152722" y="3279946"/>
              <a:ext cx="2207060" cy="1120450"/>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8337" tIns="64168" rIns="128337" bIns="64168" numCol="1" spcCol="0" rtlCol="0" fromWordArt="0" anchor="ctr" anchorCtr="0" forceAA="0" compatLnSpc="1">
              <a:prstTxWarp prst="textNoShape">
                <a:avLst/>
              </a:prstTxWarp>
              <a:noAutofit/>
            </a:bodyPr>
            <a:lstStyle/>
            <a:p>
              <a:pPr algn="ctr"/>
              <a:endParaRPr lang="en-US" sz="2000">
                <a:solidFill>
                  <a:schemeClr val="tx1"/>
                </a:solidFill>
              </a:endParaRPr>
            </a:p>
          </p:txBody>
        </p:sp>
      </p:grpSp>
      <p:grpSp>
        <p:nvGrpSpPr>
          <p:cNvPr id="33" name="Group 32">
            <a:extLst>
              <a:ext uri="{FF2B5EF4-FFF2-40B4-BE49-F238E27FC236}">
                <a16:creationId xmlns:a16="http://schemas.microsoft.com/office/drawing/2014/main" id="{8F79B1F5-1020-9A4D-B957-524989A66D49}"/>
              </a:ext>
            </a:extLst>
          </p:cNvPr>
          <p:cNvGrpSpPr/>
          <p:nvPr/>
        </p:nvGrpSpPr>
        <p:grpSpPr>
          <a:xfrm>
            <a:off x="8398418" y="3256949"/>
            <a:ext cx="2516665" cy="1200329"/>
            <a:chOff x="8398418" y="3256949"/>
            <a:chExt cx="2516665" cy="1200329"/>
          </a:xfrm>
        </p:grpSpPr>
        <p:sp>
          <p:nvSpPr>
            <p:cNvPr id="28" name="Rounded Rectangle 27">
              <a:extLst>
                <a:ext uri="{FF2B5EF4-FFF2-40B4-BE49-F238E27FC236}">
                  <a16:creationId xmlns:a16="http://schemas.microsoft.com/office/drawing/2014/main" id="{5EABFA75-D083-B84C-B7E9-056A0939CFA2}"/>
                </a:ext>
              </a:extLst>
            </p:cNvPr>
            <p:cNvSpPr/>
            <p:nvPr/>
          </p:nvSpPr>
          <p:spPr>
            <a:xfrm>
              <a:off x="8399328" y="3279946"/>
              <a:ext cx="2514844" cy="1120450"/>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8337" tIns="64168" rIns="128337" bIns="64168" numCol="1" spcCol="0" rtlCol="0" fromWordArt="0" anchor="ctr" anchorCtr="0" forceAA="0" compatLnSpc="1">
              <a:prstTxWarp prst="textNoShape">
                <a:avLst/>
              </a:prstTxWarp>
              <a:noAutofit/>
            </a:bodyPr>
            <a:lstStyle/>
            <a:p>
              <a:pPr algn="ctr"/>
              <a:endParaRPr lang="en-US" sz="2000">
                <a:solidFill>
                  <a:schemeClr val="tx1"/>
                </a:solidFill>
              </a:endParaRPr>
            </a:p>
          </p:txBody>
        </p:sp>
        <p:sp>
          <p:nvSpPr>
            <p:cNvPr id="30" name="Rectangle 29">
              <a:extLst>
                <a:ext uri="{FF2B5EF4-FFF2-40B4-BE49-F238E27FC236}">
                  <a16:creationId xmlns:a16="http://schemas.microsoft.com/office/drawing/2014/main" id="{B6BD6C97-2D04-5847-917F-5A70EF6CC5B9}"/>
                </a:ext>
              </a:extLst>
            </p:cNvPr>
            <p:cNvSpPr/>
            <p:nvPr/>
          </p:nvSpPr>
          <p:spPr>
            <a:xfrm>
              <a:off x="8398418" y="3256949"/>
              <a:ext cx="2516665" cy="1200329"/>
            </a:xfrm>
            <a:prstGeom prst="rect">
              <a:avLst/>
            </a:prstGeom>
          </p:spPr>
          <p:txBody>
            <a:bodyPr wrap="square">
              <a:spAutoFit/>
            </a:bodyPr>
            <a:lstStyle/>
            <a:p>
              <a:pPr algn="ctr"/>
              <a:r>
                <a:rPr lang="en-US" sz="2400" b="1" dirty="0"/>
                <a:t>Implementation that satisfies specification</a:t>
              </a:r>
            </a:p>
          </p:txBody>
        </p:sp>
      </p:grpSp>
    </p:spTree>
    <p:extLst>
      <p:ext uri="{BB962C8B-B14F-4D97-AF65-F5344CB8AC3E}">
        <p14:creationId xmlns:p14="http://schemas.microsoft.com/office/powerpoint/2010/main" val="902938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1" grpId="0" animBg="1"/>
      <p:bldP spid="22" grpId="0" animBg="1"/>
      <p:bldP spid="23" grpId="0" animBg="1"/>
      <p:bldP spid="1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D97D60-65CA-EC4D-A130-6C606E56B4CE}"/>
              </a:ext>
            </a:extLst>
          </p:cNvPr>
          <p:cNvSpPr>
            <a:spLocks noGrp="1"/>
          </p:cNvSpPr>
          <p:nvPr>
            <p:ph type="title"/>
          </p:nvPr>
        </p:nvSpPr>
        <p:spPr/>
        <p:txBody>
          <a:bodyPr/>
          <a:lstStyle/>
          <a:p>
            <a:r>
              <a:rPr lang="en-US" dirty="0">
                <a:solidFill>
                  <a:srgbClr val="0000FF"/>
                </a:solidFill>
                <a:latin typeface="Calibri"/>
              </a:rPr>
              <a:t>Why use synthesis for code generation?</a:t>
            </a:r>
          </a:p>
        </p:txBody>
      </p:sp>
      <p:sp>
        <p:nvSpPr>
          <p:cNvPr id="3" name="Content Placeholder 2">
            <a:extLst>
              <a:ext uri="{FF2B5EF4-FFF2-40B4-BE49-F238E27FC236}">
                <a16:creationId xmlns:a16="http://schemas.microsoft.com/office/drawing/2014/main" id="{86350523-0EDB-C64F-B6A3-8B497CFAC91A}"/>
              </a:ext>
            </a:extLst>
          </p:cNvPr>
          <p:cNvSpPr>
            <a:spLocks noGrp="1"/>
          </p:cNvSpPr>
          <p:nvPr>
            <p:ph idx="1"/>
          </p:nvPr>
        </p:nvSpPr>
        <p:spPr/>
        <p:txBody>
          <a:bodyPr>
            <a:normAutofit/>
          </a:bodyPr>
          <a:lstStyle/>
          <a:p>
            <a:r>
              <a:rPr lang="en-US" dirty="0"/>
              <a:t>For fast packet processing, there is value to generating high-quality code on some metric using exhaustive search based on synthesis:</a:t>
            </a:r>
          </a:p>
          <a:p>
            <a:pPr lvl="1"/>
            <a:r>
              <a:rPr lang="en-US" dirty="0"/>
              <a:t>Pipelined architectures: Latency</a:t>
            </a:r>
          </a:p>
          <a:p>
            <a:pPr lvl="1"/>
            <a:r>
              <a:rPr lang="en-US" dirty="0"/>
              <a:t>Processor architectures: Throughput</a:t>
            </a:r>
          </a:p>
          <a:p>
            <a:pPr lvl="1"/>
            <a:r>
              <a:rPr lang="en-US" dirty="0"/>
              <a:t>Pipeline: Memory consumption</a:t>
            </a:r>
          </a:p>
          <a:p>
            <a:endParaRPr lang="en-US" dirty="0"/>
          </a:p>
          <a:p>
            <a:r>
              <a:rPr lang="en-US" dirty="0"/>
              <a:t>Synthesis can potentially discover high-quality assembly implementations</a:t>
            </a:r>
          </a:p>
          <a:p>
            <a:pPr lvl="1"/>
            <a:r>
              <a:rPr lang="en-US" dirty="0"/>
              <a:t>With lower engineering effort relative to handcrafted compiler rules</a:t>
            </a:r>
          </a:p>
        </p:txBody>
      </p:sp>
    </p:spTree>
    <p:extLst>
      <p:ext uri="{BB962C8B-B14F-4D97-AF65-F5344CB8AC3E}">
        <p14:creationId xmlns:p14="http://schemas.microsoft.com/office/powerpoint/2010/main" val="1878143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B844687-45CA-1341-BB5E-C5F23A6CEE91}"/>
              </a:ext>
            </a:extLst>
          </p:cNvPr>
          <p:cNvSpPr txBox="1">
            <a:spLocks/>
          </p:cNvSpPr>
          <p:nvPr/>
        </p:nvSpPr>
        <p:spPr>
          <a:xfrm>
            <a:off x="-1038462" y="7096062"/>
            <a:ext cx="11738919"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endParaRPr kumimoji="0" lang="en-US" sz="3800" b="0" i="0" u="none" strike="noStrike" kern="1200" cap="none" spc="0" normalizeH="0" baseline="0" noProof="0" dirty="0">
              <a:ln>
                <a:noFill/>
              </a:ln>
              <a:solidFill>
                <a:srgbClr val="0000FF"/>
              </a:solidFill>
              <a:effectLst/>
              <a:uLnTx/>
              <a:uFillTx/>
              <a:latin typeface="Calibri"/>
              <a:ea typeface="+mj-ea"/>
              <a:cs typeface="+mj-cs"/>
            </a:endParaRPr>
          </a:p>
        </p:txBody>
      </p:sp>
      <p:sp>
        <p:nvSpPr>
          <p:cNvPr id="7" name="Title 6">
            <a:extLst>
              <a:ext uri="{FF2B5EF4-FFF2-40B4-BE49-F238E27FC236}">
                <a16:creationId xmlns:a16="http://schemas.microsoft.com/office/drawing/2014/main" id="{F0177EB3-F893-D245-A6B3-247D88C9AFF6}"/>
              </a:ext>
            </a:extLst>
          </p:cNvPr>
          <p:cNvSpPr>
            <a:spLocks noGrp="1"/>
          </p:cNvSpPr>
          <p:nvPr>
            <p:ph type="title"/>
          </p:nvPr>
        </p:nvSpPr>
        <p:spPr/>
        <p:txBody>
          <a:bodyPr/>
          <a:lstStyle/>
          <a:p>
            <a:r>
              <a:rPr lang="en-US" dirty="0">
                <a:solidFill>
                  <a:srgbClr val="0000FF"/>
                </a:solidFill>
                <a:latin typeface="Calibri"/>
              </a:rPr>
              <a:t>But, synthesis can be very time consuming</a:t>
            </a:r>
            <a:endParaRPr lang="en-US" dirty="0"/>
          </a:p>
        </p:txBody>
      </p:sp>
      <p:sp>
        <p:nvSpPr>
          <p:cNvPr id="8" name="Content Placeholder 7">
            <a:extLst>
              <a:ext uri="{FF2B5EF4-FFF2-40B4-BE49-F238E27FC236}">
                <a16:creationId xmlns:a16="http://schemas.microsoft.com/office/drawing/2014/main" id="{F35A1E7A-E957-204D-B274-307302F140BB}"/>
              </a:ext>
            </a:extLst>
          </p:cNvPr>
          <p:cNvSpPr>
            <a:spLocks noGrp="1"/>
          </p:cNvSpPr>
          <p:nvPr>
            <p:ph idx="1"/>
          </p:nvPr>
        </p:nvSpPr>
        <p:spPr>
          <a:xfrm>
            <a:off x="342900" y="1690687"/>
            <a:ext cx="11849100" cy="4802187"/>
          </a:xfrm>
        </p:spPr>
        <p:txBody>
          <a:bodyPr>
            <a:normAutofit/>
          </a:bodyPr>
          <a:lstStyle/>
          <a:p>
            <a:r>
              <a:rPr lang="en-US" sz="3200" dirty="0"/>
              <a:t>The challenge: search space might be very large.</a:t>
            </a:r>
          </a:p>
          <a:p>
            <a:endParaRPr lang="en-US" sz="3200" dirty="0"/>
          </a:p>
          <a:p>
            <a:r>
              <a:rPr lang="en-US" sz="3200" dirty="0"/>
              <a:t>But, can leverage domain structure in packet processing:</a:t>
            </a:r>
          </a:p>
          <a:p>
            <a:pPr lvl="1"/>
            <a:r>
              <a:rPr lang="en-US" sz="3200" dirty="0"/>
              <a:t>Small (e.g., RCP) and simple (e.g., no loops/pointers) programs</a:t>
            </a:r>
          </a:p>
          <a:p>
            <a:pPr lvl="1"/>
            <a:r>
              <a:rPr lang="en-US" sz="3200" dirty="0"/>
              <a:t>Packet-processing programs don’t change that often.</a:t>
            </a:r>
          </a:p>
          <a:p>
            <a:r>
              <a:rPr lang="en-US" sz="3600" dirty="0"/>
              <a:t>And improvements in synthesis technology</a:t>
            </a:r>
          </a:p>
          <a:p>
            <a:pPr lvl="1"/>
            <a:r>
              <a:rPr lang="en-US" sz="3200" dirty="0"/>
              <a:t>Many mature open-source synthesis tools (e.g., SKETCH, Rosette)</a:t>
            </a:r>
          </a:p>
          <a:p>
            <a:pPr lvl="1"/>
            <a:r>
              <a:rPr lang="en-US" sz="3200" dirty="0"/>
              <a:t>Synthesis benchmarks and competitions</a:t>
            </a:r>
          </a:p>
          <a:p>
            <a:endParaRPr lang="en-US" sz="3200" dirty="0"/>
          </a:p>
        </p:txBody>
      </p:sp>
      <p:grpSp>
        <p:nvGrpSpPr>
          <p:cNvPr id="9" name="Group 8">
            <a:extLst>
              <a:ext uri="{FF2B5EF4-FFF2-40B4-BE49-F238E27FC236}">
                <a16:creationId xmlns:a16="http://schemas.microsoft.com/office/drawing/2014/main" id="{6703B663-86BC-394D-9AE8-A8F136B9FC2E}"/>
              </a:ext>
            </a:extLst>
          </p:cNvPr>
          <p:cNvGrpSpPr/>
          <p:nvPr/>
        </p:nvGrpSpPr>
        <p:grpSpPr>
          <a:xfrm>
            <a:off x="10058400" y="1652526"/>
            <a:ext cx="1625600" cy="1244600"/>
            <a:chOff x="5702300" y="1465232"/>
            <a:chExt cx="1625600" cy="1244600"/>
          </a:xfrm>
        </p:grpSpPr>
        <p:pic>
          <p:nvPicPr>
            <p:cNvPr id="3" name="Picture 2">
              <a:extLst>
                <a:ext uri="{FF2B5EF4-FFF2-40B4-BE49-F238E27FC236}">
                  <a16:creationId xmlns:a16="http://schemas.microsoft.com/office/drawing/2014/main" id="{7935F7DF-19BD-FA4B-BE24-43149CF006FC}"/>
                </a:ext>
              </a:extLst>
            </p:cNvPr>
            <p:cNvPicPr>
              <a:picLocks noChangeAspect="1"/>
            </p:cNvPicPr>
            <p:nvPr/>
          </p:nvPicPr>
          <p:blipFill>
            <a:blip r:embed="rId3"/>
            <a:stretch>
              <a:fillRect/>
            </a:stretch>
          </p:blipFill>
          <p:spPr>
            <a:xfrm>
              <a:off x="5702300" y="1465232"/>
              <a:ext cx="1625600" cy="1244600"/>
            </a:xfrm>
            <a:prstGeom prst="rect">
              <a:avLst/>
            </a:prstGeom>
          </p:spPr>
        </p:pic>
        <p:sp>
          <p:nvSpPr>
            <p:cNvPr id="6" name="Rectangle 5">
              <a:extLst>
                <a:ext uri="{FF2B5EF4-FFF2-40B4-BE49-F238E27FC236}">
                  <a16:creationId xmlns:a16="http://schemas.microsoft.com/office/drawing/2014/main" id="{C4343675-E177-7C4E-A475-367EB29198F6}"/>
                </a:ext>
              </a:extLst>
            </p:cNvPr>
            <p:cNvSpPr/>
            <p:nvPr/>
          </p:nvSpPr>
          <p:spPr>
            <a:xfrm>
              <a:off x="7010400" y="2400300"/>
              <a:ext cx="279400" cy="271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30772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ED416AB3-0FFD-4041-A474-C040FFEFB181}"/>
              </a:ext>
            </a:extLst>
          </p:cNvPr>
          <p:cNvSpPr txBox="1"/>
          <p:nvPr/>
        </p:nvSpPr>
        <p:spPr>
          <a:xfrm>
            <a:off x="3296153" y="3505227"/>
            <a:ext cx="4418710" cy="605230"/>
          </a:xfrm>
          <a:prstGeom prst="rect">
            <a:avLst/>
          </a:prstGeom>
          <a:noFill/>
        </p:spPr>
        <p:txBody>
          <a:bodyPr wrap="none" rtlCol="0">
            <a:spAutoFit/>
          </a:bodyPr>
          <a:lstStyle/>
          <a:p>
            <a:r>
              <a:rPr lang="en-US" sz="3333" b="1" dirty="0"/>
              <a:t>Feasible</a:t>
            </a:r>
            <a:r>
              <a:rPr lang="en-US" sz="3333" dirty="0"/>
              <a:t> partial program</a:t>
            </a:r>
          </a:p>
        </p:txBody>
      </p:sp>
      <p:sp>
        <p:nvSpPr>
          <p:cNvPr id="12" name="TextBox 11">
            <a:extLst>
              <a:ext uri="{FF2B5EF4-FFF2-40B4-BE49-F238E27FC236}">
                <a16:creationId xmlns:a16="http://schemas.microsoft.com/office/drawing/2014/main" id="{36E54693-3060-5644-AB2E-CD1EEF99EE78}"/>
              </a:ext>
            </a:extLst>
          </p:cNvPr>
          <p:cNvSpPr txBox="1"/>
          <p:nvPr/>
        </p:nvSpPr>
        <p:spPr>
          <a:xfrm>
            <a:off x="7540576" y="3578752"/>
            <a:ext cx="5556193" cy="1118127"/>
          </a:xfrm>
          <a:prstGeom prst="rect">
            <a:avLst/>
          </a:prstGeom>
          <a:noFill/>
        </p:spPr>
        <p:txBody>
          <a:bodyPr wrap="square" rtlCol="0">
            <a:spAutoFit/>
          </a:bodyPr>
          <a:lstStyle/>
          <a:p>
            <a:r>
              <a:rPr lang="en-US" sz="3333" b="1" dirty="0"/>
              <a:t>Infeasible</a:t>
            </a:r>
            <a:r>
              <a:rPr lang="en-US" sz="3333" dirty="0"/>
              <a:t> partial program;</a:t>
            </a:r>
          </a:p>
          <a:p>
            <a:r>
              <a:rPr lang="en-US" sz="3333" dirty="0"/>
              <a:t>no hole assignment</a:t>
            </a:r>
          </a:p>
        </p:txBody>
      </p:sp>
      <p:grpSp>
        <p:nvGrpSpPr>
          <p:cNvPr id="3" name="Group 2">
            <a:extLst>
              <a:ext uri="{FF2B5EF4-FFF2-40B4-BE49-F238E27FC236}">
                <a16:creationId xmlns:a16="http://schemas.microsoft.com/office/drawing/2014/main" id="{1163D303-0FC4-6540-89F4-0FDD62F508FB}"/>
              </a:ext>
            </a:extLst>
          </p:cNvPr>
          <p:cNvGrpSpPr/>
          <p:nvPr/>
        </p:nvGrpSpPr>
        <p:grpSpPr>
          <a:xfrm>
            <a:off x="168812" y="1246287"/>
            <a:ext cx="3392656" cy="3093326"/>
            <a:chOff x="168812" y="1246287"/>
            <a:chExt cx="3392656" cy="3093326"/>
          </a:xfrm>
        </p:grpSpPr>
        <p:sp>
          <p:nvSpPr>
            <p:cNvPr id="7" name="TextBox 6">
              <a:extLst>
                <a:ext uri="{FF2B5EF4-FFF2-40B4-BE49-F238E27FC236}">
                  <a16:creationId xmlns:a16="http://schemas.microsoft.com/office/drawing/2014/main" id="{1B26603F-2C14-3140-9F14-AC1AAAFFD39A}"/>
                </a:ext>
              </a:extLst>
            </p:cNvPr>
            <p:cNvSpPr txBox="1"/>
            <p:nvPr/>
          </p:nvSpPr>
          <p:spPr>
            <a:xfrm>
              <a:off x="329621" y="1323460"/>
              <a:ext cx="3231847" cy="1631024"/>
            </a:xfrm>
            <a:prstGeom prst="rect">
              <a:avLst/>
            </a:prstGeom>
            <a:noFill/>
          </p:spPr>
          <p:txBody>
            <a:bodyPr wrap="square" rtlCol="0">
              <a:spAutoFit/>
            </a:bodyPr>
            <a:lstStyle/>
            <a:p>
              <a:r>
                <a:rPr lang="en-US" sz="3333" dirty="0" err="1"/>
                <a:t>int</a:t>
              </a:r>
              <a:r>
                <a:rPr lang="en-US" sz="3333" dirty="0"/>
                <a:t> spec(</a:t>
              </a:r>
              <a:r>
                <a:rPr lang="en-US" sz="3333" dirty="0" err="1"/>
                <a:t>int</a:t>
              </a:r>
              <a:r>
                <a:rPr lang="en-US" sz="3333" dirty="0"/>
                <a:t> x) {</a:t>
              </a:r>
            </a:p>
            <a:p>
              <a:r>
                <a:rPr lang="en-US" sz="3333" dirty="0"/>
                <a:t>  return x + x + x; </a:t>
              </a:r>
            </a:p>
            <a:p>
              <a:r>
                <a:rPr lang="en-US" sz="3333" dirty="0"/>
                <a:t>}</a:t>
              </a:r>
            </a:p>
          </p:txBody>
        </p:sp>
        <p:sp>
          <p:nvSpPr>
            <p:cNvPr id="10" name="TextBox 9">
              <a:extLst>
                <a:ext uri="{FF2B5EF4-FFF2-40B4-BE49-F238E27FC236}">
                  <a16:creationId xmlns:a16="http://schemas.microsoft.com/office/drawing/2014/main" id="{25B7B34D-7784-7442-B8BC-F1C0F3179842}"/>
                </a:ext>
              </a:extLst>
            </p:cNvPr>
            <p:cNvSpPr txBox="1"/>
            <p:nvPr/>
          </p:nvSpPr>
          <p:spPr>
            <a:xfrm>
              <a:off x="270934" y="3734383"/>
              <a:ext cx="2395720" cy="605230"/>
            </a:xfrm>
            <a:prstGeom prst="rect">
              <a:avLst/>
            </a:prstGeom>
            <a:noFill/>
          </p:spPr>
          <p:txBody>
            <a:bodyPr wrap="none" rtlCol="0">
              <a:spAutoFit/>
            </a:bodyPr>
            <a:lstStyle/>
            <a:p>
              <a:r>
                <a:rPr lang="en-US" sz="3333" dirty="0"/>
                <a:t>Specification</a:t>
              </a:r>
            </a:p>
          </p:txBody>
        </p:sp>
        <p:sp>
          <p:nvSpPr>
            <p:cNvPr id="2" name="Rectangle 1">
              <a:extLst>
                <a:ext uri="{FF2B5EF4-FFF2-40B4-BE49-F238E27FC236}">
                  <a16:creationId xmlns:a16="http://schemas.microsoft.com/office/drawing/2014/main" id="{5B04D7ED-3F48-2646-AE04-5672226EA8A4}"/>
                </a:ext>
              </a:extLst>
            </p:cNvPr>
            <p:cNvSpPr/>
            <p:nvPr/>
          </p:nvSpPr>
          <p:spPr>
            <a:xfrm>
              <a:off x="168812" y="1246287"/>
              <a:ext cx="3231845" cy="1977917"/>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grpSp>
        <p:nvGrpSpPr>
          <p:cNvPr id="4" name="Group 3">
            <a:extLst>
              <a:ext uri="{FF2B5EF4-FFF2-40B4-BE49-F238E27FC236}">
                <a16:creationId xmlns:a16="http://schemas.microsoft.com/office/drawing/2014/main" id="{8C56095D-FFB9-1941-8D6F-74624534967F}"/>
              </a:ext>
            </a:extLst>
          </p:cNvPr>
          <p:cNvGrpSpPr/>
          <p:nvPr/>
        </p:nvGrpSpPr>
        <p:grpSpPr>
          <a:xfrm>
            <a:off x="3629963" y="1102971"/>
            <a:ext cx="4093963" cy="2309259"/>
            <a:chOff x="3734467" y="1168644"/>
            <a:chExt cx="4093963" cy="2309259"/>
          </a:xfrm>
        </p:grpSpPr>
        <p:sp>
          <p:nvSpPr>
            <p:cNvPr id="8" name="TextBox 7">
              <a:extLst>
                <a:ext uri="{FF2B5EF4-FFF2-40B4-BE49-F238E27FC236}">
                  <a16:creationId xmlns:a16="http://schemas.microsoft.com/office/drawing/2014/main" id="{6660101A-C15C-F546-A490-9F31293846C8}"/>
                </a:ext>
              </a:extLst>
            </p:cNvPr>
            <p:cNvSpPr txBox="1"/>
            <p:nvPr/>
          </p:nvSpPr>
          <p:spPr>
            <a:xfrm>
              <a:off x="3906309" y="1205220"/>
              <a:ext cx="3922121" cy="2143920"/>
            </a:xfrm>
            <a:prstGeom prst="rect">
              <a:avLst/>
            </a:prstGeom>
            <a:noFill/>
          </p:spPr>
          <p:txBody>
            <a:bodyPr wrap="square" rtlCol="0">
              <a:spAutoFit/>
            </a:bodyPr>
            <a:lstStyle/>
            <a:p>
              <a:r>
                <a:rPr lang="en-US" sz="3333" dirty="0" err="1"/>
                <a:t>int</a:t>
              </a:r>
              <a:r>
                <a:rPr lang="en-US" sz="3333" dirty="0"/>
                <a:t> sketch1(</a:t>
              </a:r>
              <a:r>
                <a:rPr lang="en-US" sz="3333" dirty="0" err="1"/>
                <a:t>int</a:t>
              </a:r>
              <a:r>
                <a:rPr lang="en-US" sz="3333" dirty="0"/>
                <a:t> x) implements spec {</a:t>
              </a:r>
            </a:p>
            <a:p>
              <a:r>
                <a:rPr lang="en-US" sz="3333" dirty="0"/>
                <a:t>return x * ??; </a:t>
              </a:r>
            </a:p>
            <a:p>
              <a:r>
                <a:rPr lang="en-US" sz="3333" dirty="0"/>
                <a:t>}</a:t>
              </a:r>
            </a:p>
          </p:txBody>
        </p:sp>
        <p:sp>
          <p:nvSpPr>
            <p:cNvPr id="13" name="Rectangle 12">
              <a:extLst>
                <a:ext uri="{FF2B5EF4-FFF2-40B4-BE49-F238E27FC236}">
                  <a16:creationId xmlns:a16="http://schemas.microsoft.com/office/drawing/2014/main" id="{FB878A6A-8E9F-1246-BEBD-112E4B676308}"/>
                </a:ext>
              </a:extLst>
            </p:cNvPr>
            <p:cNvSpPr/>
            <p:nvPr/>
          </p:nvSpPr>
          <p:spPr>
            <a:xfrm>
              <a:off x="3734467" y="1168644"/>
              <a:ext cx="3879688" cy="2309259"/>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grpSp>
        <p:nvGrpSpPr>
          <p:cNvPr id="5" name="Group 4">
            <a:extLst>
              <a:ext uri="{FF2B5EF4-FFF2-40B4-BE49-F238E27FC236}">
                <a16:creationId xmlns:a16="http://schemas.microsoft.com/office/drawing/2014/main" id="{0304244F-0AF5-D74E-AA14-3EFBF4C7F4E1}"/>
              </a:ext>
            </a:extLst>
          </p:cNvPr>
          <p:cNvGrpSpPr/>
          <p:nvPr/>
        </p:nvGrpSpPr>
        <p:grpSpPr>
          <a:xfrm>
            <a:off x="7803999" y="1106160"/>
            <a:ext cx="4769226" cy="2329771"/>
            <a:chOff x="8013007" y="1144260"/>
            <a:chExt cx="4769226" cy="2329771"/>
          </a:xfrm>
        </p:grpSpPr>
        <p:sp>
          <p:nvSpPr>
            <p:cNvPr id="9" name="TextBox 8">
              <a:extLst>
                <a:ext uri="{FF2B5EF4-FFF2-40B4-BE49-F238E27FC236}">
                  <a16:creationId xmlns:a16="http://schemas.microsoft.com/office/drawing/2014/main" id="{1FB1658E-AD85-0B4D-A8C1-E13CF53878A4}"/>
                </a:ext>
              </a:extLst>
            </p:cNvPr>
            <p:cNvSpPr txBox="1"/>
            <p:nvPr/>
          </p:nvSpPr>
          <p:spPr>
            <a:xfrm>
              <a:off x="8273129" y="1180998"/>
              <a:ext cx="4509104" cy="2143920"/>
            </a:xfrm>
            <a:prstGeom prst="rect">
              <a:avLst/>
            </a:prstGeom>
            <a:noFill/>
          </p:spPr>
          <p:txBody>
            <a:bodyPr wrap="square" rtlCol="0">
              <a:spAutoFit/>
            </a:bodyPr>
            <a:lstStyle/>
            <a:p>
              <a:r>
                <a:rPr lang="en-US" sz="3333" dirty="0" err="1"/>
                <a:t>int</a:t>
              </a:r>
              <a:r>
                <a:rPr lang="en-US" sz="3333" dirty="0"/>
                <a:t> sketch2(</a:t>
              </a:r>
              <a:r>
                <a:rPr lang="en-US" sz="3333" dirty="0" err="1"/>
                <a:t>int</a:t>
              </a:r>
              <a:r>
                <a:rPr lang="en-US" sz="3333" dirty="0"/>
                <a:t> x) implements spec {</a:t>
              </a:r>
            </a:p>
            <a:p>
              <a:r>
                <a:rPr lang="en-US" sz="3333" dirty="0"/>
                <a:t>  return x + ??; </a:t>
              </a:r>
            </a:p>
            <a:p>
              <a:r>
                <a:rPr lang="en-US" sz="3333" dirty="0"/>
                <a:t>}</a:t>
              </a:r>
            </a:p>
          </p:txBody>
        </p:sp>
        <p:sp>
          <p:nvSpPr>
            <p:cNvPr id="14" name="Rectangle 13">
              <a:extLst>
                <a:ext uri="{FF2B5EF4-FFF2-40B4-BE49-F238E27FC236}">
                  <a16:creationId xmlns:a16="http://schemas.microsoft.com/office/drawing/2014/main" id="{9572EE73-CDB6-534A-8CAA-30F701F3491F}"/>
                </a:ext>
              </a:extLst>
            </p:cNvPr>
            <p:cNvSpPr/>
            <p:nvPr/>
          </p:nvSpPr>
          <p:spPr>
            <a:xfrm>
              <a:off x="8013007" y="1144260"/>
              <a:ext cx="3879688" cy="2329771"/>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
        <p:nvSpPr>
          <p:cNvPr id="15" name="Title 1">
            <a:extLst>
              <a:ext uri="{FF2B5EF4-FFF2-40B4-BE49-F238E27FC236}">
                <a16:creationId xmlns:a16="http://schemas.microsoft.com/office/drawing/2014/main" id="{43E77105-F177-A04A-9B39-47D8C53620E9}"/>
              </a:ext>
            </a:extLst>
          </p:cNvPr>
          <p:cNvSpPr txBox="1">
            <a:spLocks/>
          </p:cNvSpPr>
          <p:nvPr/>
        </p:nvSpPr>
        <p:spPr>
          <a:xfrm>
            <a:off x="296562" y="38668"/>
            <a:ext cx="11738919"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lang="en-US" sz="3800" dirty="0">
                <a:latin typeface="Calibri"/>
              </a:rPr>
              <a:t>Tutorial on</a:t>
            </a:r>
            <a:r>
              <a:rPr kumimoji="0" lang="en-US" sz="3800" b="0" i="0" u="none" strike="noStrike" kern="1200" cap="none" spc="0" normalizeH="0" baseline="0" noProof="0" dirty="0">
                <a:ln>
                  <a:noFill/>
                </a:ln>
                <a:solidFill>
                  <a:srgbClr val="0000FF"/>
                </a:solidFill>
                <a:effectLst/>
                <a:uLnTx/>
                <a:uFillTx/>
                <a:latin typeface="Calibri"/>
                <a:ea typeface="+mj-ea"/>
                <a:cs typeface="+mj-cs"/>
              </a:rPr>
              <a:t> </a:t>
            </a:r>
            <a:r>
              <a:rPr lang="en-US" sz="3800" dirty="0">
                <a:latin typeface="Calibri"/>
              </a:rPr>
              <a:t>t</a:t>
            </a:r>
            <a:r>
              <a:rPr kumimoji="0" lang="en-US" sz="3800" b="0" i="0" u="none" strike="noStrike" kern="1200" cap="none" spc="0" normalizeH="0" baseline="0" noProof="0" dirty="0">
                <a:ln>
                  <a:noFill/>
                </a:ln>
                <a:solidFill>
                  <a:srgbClr val="0000FF"/>
                </a:solidFill>
                <a:effectLst/>
                <a:uLnTx/>
                <a:uFillTx/>
                <a:latin typeface="Calibri"/>
                <a:ea typeface="+mj-ea"/>
                <a:cs typeface="+mj-cs"/>
              </a:rPr>
              <a:t>he SKETCH program synthesizer</a:t>
            </a:r>
          </a:p>
        </p:txBody>
      </p:sp>
      <p:grpSp>
        <p:nvGrpSpPr>
          <p:cNvPr id="23" name="Group 22">
            <a:extLst>
              <a:ext uri="{FF2B5EF4-FFF2-40B4-BE49-F238E27FC236}">
                <a16:creationId xmlns:a16="http://schemas.microsoft.com/office/drawing/2014/main" id="{E4E07DCC-51BA-9046-B5B4-EAA3CD9A8F92}"/>
              </a:ext>
            </a:extLst>
          </p:cNvPr>
          <p:cNvGrpSpPr/>
          <p:nvPr/>
        </p:nvGrpSpPr>
        <p:grpSpPr>
          <a:xfrm>
            <a:off x="3629963" y="4092169"/>
            <a:ext cx="4093963" cy="2309259"/>
            <a:chOff x="4179166" y="4151728"/>
            <a:chExt cx="4093963" cy="2309259"/>
          </a:xfrm>
        </p:grpSpPr>
        <p:grpSp>
          <p:nvGrpSpPr>
            <p:cNvPr id="20" name="Group 19">
              <a:extLst>
                <a:ext uri="{FF2B5EF4-FFF2-40B4-BE49-F238E27FC236}">
                  <a16:creationId xmlns:a16="http://schemas.microsoft.com/office/drawing/2014/main" id="{02E649AF-87BB-3E4F-8A1E-0BC15D97F0FD}"/>
                </a:ext>
              </a:extLst>
            </p:cNvPr>
            <p:cNvGrpSpPr/>
            <p:nvPr/>
          </p:nvGrpSpPr>
          <p:grpSpPr>
            <a:xfrm>
              <a:off x="4179166" y="4151728"/>
              <a:ext cx="4093963" cy="2309259"/>
              <a:chOff x="3734467" y="1168644"/>
              <a:chExt cx="4093963" cy="2309259"/>
            </a:xfrm>
          </p:grpSpPr>
          <p:sp>
            <p:nvSpPr>
              <p:cNvPr id="21" name="TextBox 20">
                <a:extLst>
                  <a:ext uri="{FF2B5EF4-FFF2-40B4-BE49-F238E27FC236}">
                    <a16:creationId xmlns:a16="http://schemas.microsoft.com/office/drawing/2014/main" id="{C3CA0A95-8E26-0147-8BA3-210C9B539CC2}"/>
                  </a:ext>
                </a:extLst>
              </p:cNvPr>
              <p:cNvSpPr txBox="1"/>
              <p:nvPr/>
            </p:nvSpPr>
            <p:spPr>
              <a:xfrm>
                <a:off x="3906309" y="1205220"/>
                <a:ext cx="3922121" cy="2143920"/>
              </a:xfrm>
              <a:prstGeom prst="rect">
                <a:avLst/>
              </a:prstGeom>
              <a:noFill/>
            </p:spPr>
            <p:txBody>
              <a:bodyPr wrap="square" rtlCol="0">
                <a:spAutoFit/>
              </a:bodyPr>
              <a:lstStyle/>
              <a:p>
                <a:r>
                  <a:rPr lang="en-US" sz="3333" dirty="0" err="1"/>
                  <a:t>int</a:t>
                </a:r>
                <a:r>
                  <a:rPr lang="en-US" sz="3333" dirty="0"/>
                  <a:t> sketch1(</a:t>
                </a:r>
                <a:r>
                  <a:rPr lang="en-US" sz="3333" dirty="0" err="1"/>
                  <a:t>int</a:t>
                </a:r>
                <a:r>
                  <a:rPr lang="en-US" sz="3333" dirty="0"/>
                  <a:t> x) implements spec {</a:t>
                </a:r>
              </a:p>
              <a:p>
                <a:r>
                  <a:rPr lang="en-US" sz="3333" dirty="0"/>
                  <a:t>return x * 3; </a:t>
                </a:r>
              </a:p>
              <a:p>
                <a:r>
                  <a:rPr lang="en-US" sz="3333" dirty="0"/>
                  <a:t>}</a:t>
                </a:r>
              </a:p>
            </p:txBody>
          </p:sp>
          <p:sp>
            <p:nvSpPr>
              <p:cNvPr id="22" name="Rectangle 21">
                <a:extLst>
                  <a:ext uri="{FF2B5EF4-FFF2-40B4-BE49-F238E27FC236}">
                    <a16:creationId xmlns:a16="http://schemas.microsoft.com/office/drawing/2014/main" id="{5A3027E3-7E1B-F643-92B6-0CA0E8E09D27}"/>
                  </a:ext>
                </a:extLst>
              </p:cNvPr>
              <p:cNvSpPr/>
              <p:nvPr/>
            </p:nvSpPr>
            <p:spPr>
              <a:xfrm>
                <a:off x="3734467" y="1168644"/>
                <a:ext cx="3879688" cy="2309259"/>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
          <p:nvSpPr>
            <p:cNvPr id="6" name="Oval 5">
              <a:extLst>
                <a:ext uri="{FF2B5EF4-FFF2-40B4-BE49-F238E27FC236}">
                  <a16:creationId xmlns:a16="http://schemas.microsoft.com/office/drawing/2014/main" id="{35C0A83E-6915-EE46-977A-DA8C5734722D}"/>
                </a:ext>
              </a:extLst>
            </p:cNvPr>
            <p:cNvSpPr/>
            <p:nvPr/>
          </p:nvSpPr>
          <p:spPr>
            <a:xfrm>
              <a:off x="5242290" y="5166781"/>
              <a:ext cx="1847462" cy="81988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0D74C3B6-BAF8-0A47-844A-73F24F1DC940}"/>
              </a:ext>
            </a:extLst>
          </p:cNvPr>
          <p:cNvSpPr txBox="1"/>
          <p:nvPr/>
        </p:nvSpPr>
        <p:spPr>
          <a:xfrm>
            <a:off x="3407463" y="6329326"/>
            <a:ext cx="3697102" cy="605230"/>
          </a:xfrm>
          <a:prstGeom prst="rect">
            <a:avLst/>
          </a:prstGeom>
          <a:noFill/>
        </p:spPr>
        <p:txBody>
          <a:bodyPr wrap="none" rtlCol="0">
            <a:spAutoFit/>
          </a:bodyPr>
          <a:lstStyle/>
          <a:p>
            <a:r>
              <a:rPr lang="en-US" sz="3333" b="1" dirty="0"/>
              <a:t>Completed </a:t>
            </a:r>
            <a:r>
              <a:rPr lang="en-US" sz="3333" dirty="0"/>
              <a:t>program</a:t>
            </a:r>
          </a:p>
        </p:txBody>
      </p:sp>
    </p:spTree>
    <p:extLst>
      <p:ext uri="{BB962C8B-B14F-4D97-AF65-F5344CB8AC3E}">
        <p14:creationId xmlns:p14="http://schemas.microsoft.com/office/powerpoint/2010/main" val="2185024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2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5EB0D-B70C-5445-A976-DA3B5170FC57}"/>
              </a:ext>
            </a:extLst>
          </p:cNvPr>
          <p:cNvSpPr>
            <a:spLocks noGrp="1"/>
          </p:cNvSpPr>
          <p:nvPr>
            <p:ph type="title"/>
          </p:nvPr>
        </p:nvSpPr>
        <p:spPr>
          <a:xfrm>
            <a:off x="838200" y="268425"/>
            <a:ext cx="10515600" cy="1325563"/>
          </a:xfrm>
        </p:spPr>
        <p:txBody>
          <a:bodyPr/>
          <a:lstStyle/>
          <a:p>
            <a:r>
              <a:rPr lang="en-US" dirty="0"/>
              <a:t>Using SKETCH for code generation</a:t>
            </a:r>
          </a:p>
        </p:txBody>
      </p:sp>
      <p:grpSp>
        <p:nvGrpSpPr>
          <p:cNvPr id="31" name="Group 30">
            <a:extLst>
              <a:ext uri="{FF2B5EF4-FFF2-40B4-BE49-F238E27FC236}">
                <a16:creationId xmlns:a16="http://schemas.microsoft.com/office/drawing/2014/main" id="{56322A81-5785-E44E-9962-AEA30EBABFFD}"/>
              </a:ext>
            </a:extLst>
          </p:cNvPr>
          <p:cNvGrpSpPr/>
          <p:nvPr/>
        </p:nvGrpSpPr>
        <p:grpSpPr>
          <a:xfrm>
            <a:off x="1052636" y="2855702"/>
            <a:ext cx="2356799" cy="1071154"/>
            <a:chOff x="8997001" y="3300093"/>
            <a:chExt cx="2356799" cy="1071154"/>
          </a:xfrm>
        </p:grpSpPr>
        <p:sp>
          <p:nvSpPr>
            <p:cNvPr id="6" name="TextBox 5">
              <a:extLst>
                <a:ext uri="{FF2B5EF4-FFF2-40B4-BE49-F238E27FC236}">
                  <a16:creationId xmlns:a16="http://schemas.microsoft.com/office/drawing/2014/main" id="{169C3CFA-B644-1543-B8C8-EF24C8F2CAEE}"/>
                </a:ext>
              </a:extLst>
            </p:cNvPr>
            <p:cNvSpPr txBox="1"/>
            <p:nvPr/>
          </p:nvSpPr>
          <p:spPr>
            <a:xfrm>
              <a:off x="8997001" y="3563098"/>
              <a:ext cx="2356799" cy="646331"/>
            </a:xfrm>
            <a:prstGeom prst="rect">
              <a:avLst/>
            </a:prstGeom>
            <a:noFill/>
          </p:spPr>
          <p:txBody>
            <a:bodyPr wrap="none" rtlCol="0">
              <a:spAutoFit/>
            </a:bodyPr>
            <a:lstStyle/>
            <a:p>
              <a:r>
                <a:rPr lang="en-US" dirty="0"/>
                <a:t>Programmer’s program</a:t>
              </a:r>
            </a:p>
            <a:p>
              <a:r>
                <a:rPr lang="en-US" dirty="0"/>
                <a:t>(SKETCH specification)</a:t>
              </a:r>
            </a:p>
          </p:txBody>
        </p:sp>
        <p:sp>
          <p:nvSpPr>
            <p:cNvPr id="7" name="Rounded Rectangle 6">
              <a:extLst>
                <a:ext uri="{FF2B5EF4-FFF2-40B4-BE49-F238E27FC236}">
                  <a16:creationId xmlns:a16="http://schemas.microsoft.com/office/drawing/2014/main" id="{D8D62E33-3E26-7841-BD83-1486A64C11E5}"/>
                </a:ext>
              </a:extLst>
            </p:cNvPr>
            <p:cNvSpPr/>
            <p:nvPr/>
          </p:nvSpPr>
          <p:spPr>
            <a:xfrm>
              <a:off x="8997001" y="3300093"/>
              <a:ext cx="2356799" cy="1071154"/>
            </a:xfrm>
            <a:prstGeom prst="roundRect">
              <a:avLst/>
            </a:prstGeom>
            <a:noFill/>
            <a:ln w="1270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2" name="Group 31">
            <a:extLst>
              <a:ext uri="{FF2B5EF4-FFF2-40B4-BE49-F238E27FC236}">
                <a16:creationId xmlns:a16="http://schemas.microsoft.com/office/drawing/2014/main" id="{FD292ED2-C980-C04B-A23D-CBFA41663463}"/>
              </a:ext>
            </a:extLst>
          </p:cNvPr>
          <p:cNvGrpSpPr/>
          <p:nvPr/>
        </p:nvGrpSpPr>
        <p:grpSpPr>
          <a:xfrm>
            <a:off x="9168667" y="2844450"/>
            <a:ext cx="2880212" cy="1135741"/>
            <a:chOff x="907427" y="3311014"/>
            <a:chExt cx="2880212" cy="1135741"/>
          </a:xfrm>
        </p:grpSpPr>
        <p:sp>
          <p:nvSpPr>
            <p:cNvPr id="5" name="Rounded Rectangle 4">
              <a:extLst>
                <a:ext uri="{FF2B5EF4-FFF2-40B4-BE49-F238E27FC236}">
                  <a16:creationId xmlns:a16="http://schemas.microsoft.com/office/drawing/2014/main" id="{F1135A09-B796-1646-91B5-4B02FFD8E438}"/>
                </a:ext>
              </a:extLst>
            </p:cNvPr>
            <p:cNvSpPr/>
            <p:nvPr/>
          </p:nvSpPr>
          <p:spPr>
            <a:xfrm>
              <a:off x="907428" y="3311014"/>
              <a:ext cx="2880211" cy="1071154"/>
            </a:xfrm>
            <a:prstGeom prst="roundRect">
              <a:avLst/>
            </a:prstGeom>
            <a:noFill/>
            <a:ln w="1270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8" name="TextBox 7">
              <a:extLst>
                <a:ext uri="{FF2B5EF4-FFF2-40B4-BE49-F238E27FC236}">
                  <a16:creationId xmlns:a16="http://schemas.microsoft.com/office/drawing/2014/main" id="{CAA0A1B0-A53C-5142-B359-37859EAC2F48}"/>
                </a:ext>
              </a:extLst>
            </p:cNvPr>
            <p:cNvSpPr txBox="1"/>
            <p:nvPr/>
          </p:nvSpPr>
          <p:spPr>
            <a:xfrm>
              <a:off x="907427" y="3523425"/>
              <a:ext cx="2880212" cy="923330"/>
            </a:xfrm>
            <a:prstGeom prst="rect">
              <a:avLst/>
            </a:prstGeom>
            <a:noFill/>
          </p:spPr>
          <p:txBody>
            <a:bodyPr wrap="none" rtlCol="0">
              <a:spAutoFit/>
            </a:bodyPr>
            <a:lstStyle/>
            <a:p>
              <a:r>
                <a:rPr lang="en-US" dirty="0"/>
                <a:t>Partial program representing</a:t>
              </a:r>
            </a:p>
            <a:p>
              <a:r>
                <a:rPr lang="en-US" dirty="0"/>
                <a:t>programmable hardware’s</a:t>
              </a:r>
            </a:p>
            <a:p>
              <a:r>
                <a:rPr lang="en-US" dirty="0"/>
                <a:t> capabilities</a:t>
              </a:r>
            </a:p>
          </p:txBody>
        </p:sp>
      </p:grpSp>
      <p:grpSp>
        <p:nvGrpSpPr>
          <p:cNvPr id="34" name="Group 33">
            <a:extLst>
              <a:ext uri="{FF2B5EF4-FFF2-40B4-BE49-F238E27FC236}">
                <a16:creationId xmlns:a16="http://schemas.microsoft.com/office/drawing/2014/main" id="{1C552BB9-A55D-C649-ABF7-54710DA6633B}"/>
              </a:ext>
            </a:extLst>
          </p:cNvPr>
          <p:cNvGrpSpPr/>
          <p:nvPr/>
        </p:nvGrpSpPr>
        <p:grpSpPr>
          <a:xfrm>
            <a:off x="5257399" y="2855702"/>
            <a:ext cx="2659446" cy="1071154"/>
            <a:chOff x="5125545" y="3180384"/>
            <a:chExt cx="2659446" cy="1071154"/>
          </a:xfrm>
        </p:grpSpPr>
        <p:sp>
          <p:nvSpPr>
            <p:cNvPr id="9" name="Rounded Rectangle 8">
              <a:extLst>
                <a:ext uri="{FF2B5EF4-FFF2-40B4-BE49-F238E27FC236}">
                  <a16:creationId xmlns:a16="http://schemas.microsoft.com/office/drawing/2014/main" id="{46256943-1D15-A949-8091-56F50B4FD5A9}"/>
                </a:ext>
              </a:extLst>
            </p:cNvPr>
            <p:cNvSpPr/>
            <p:nvPr/>
          </p:nvSpPr>
          <p:spPr>
            <a:xfrm>
              <a:off x="5125545" y="3180384"/>
              <a:ext cx="2659446" cy="1071154"/>
            </a:xfrm>
            <a:prstGeom prst="roundRect">
              <a:avLst/>
            </a:prstGeom>
            <a:noFill/>
            <a:ln w="1270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229CD823-1827-8141-82B2-7EBA85A2CF9E}"/>
                </a:ext>
              </a:extLst>
            </p:cNvPr>
            <p:cNvSpPr txBox="1"/>
            <p:nvPr/>
          </p:nvSpPr>
          <p:spPr>
            <a:xfrm>
              <a:off x="5125545" y="3463951"/>
              <a:ext cx="2659446" cy="646331"/>
            </a:xfrm>
            <a:prstGeom prst="rect">
              <a:avLst/>
            </a:prstGeom>
            <a:noFill/>
          </p:spPr>
          <p:txBody>
            <a:bodyPr wrap="none" rtlCol="0">
              <a:spAutoFit/>
            </a:bodyPr>
            <a:lstStyle/>
            <a:p>
              <a:r>
                <a:rPr lang="en-US" dirty="0"/>
                <a:t>SKETCH program synthesis</a:t>
              </a:r>
            </a:p>
            <a:p>
              <a:r>
                <a:rPr lang="en-US" dirty="0"/>
                <a:t>engine</a:t>
              </a:r>
            </a:p>
          </p:txBody>
        </p:sp>
      </p:grpSp>
      <p:grpSp>
        <p:nvGrpSpPr>
          <p:cNvPr id="30" name="Group 29">
            <a:extLst>
              <a:ext uri="{FF2B5EF4-FFF2-40B4-BE49-F238E27FC236}">
                <a16:creationId xmlns:a16="http://schemas.microsoft.com/office/drawing/2014/main" id="{4B9919F3-1FC6-CA49-A8F4-F88391BBB754}"/>
              </a:ext>
            </a:extLst>
          </p:cNvPr>
          <p:cNvGrpSpPr/>
          <p:nvPr/>
        </p:nvGrpSpPr>
        <p:grpSpPr>
          <a:xfrm>
            <a:off x="5042726" y="4582775"/>
            <a:ext cx="3088793" cy="727902"/>
            <a:chOff x="5193058" y="5632713"/>
            <a:chExt cx="3088793" cy="727902"/>
          </a:xfrm>
        </p:grpSpPr>
        <p:sp>
          <p:nvSpPr>
            <p:cNvPr id="11" name="Rounded Rectangle 10">
              <a:extLst>
                <a:ext uri="{FF2B5EF4-FFF2-40B4-BE49-F238E27FC236}">
                  <a16:creationId xmlns:a16="http://schemas.microsoft.com/office/drawing/2014/main" id="{A2A94BC8-CFCF-104A-9515-543FBDC6C902}"/>
                </a:ext>
              </a:extLst>
            </p:cNvPr>
            <p:cNvSpPr/>
            <p:nvPr/>
          </p:nvSpPr>
          <p:spPr>
            <a:xfrm>
              <a:off x="5193058" y="5632713"/>
              <a:ext cx="3088793" cy="727902"/>
            </a:xfrm>
            <a:prstGeom prst="roundRect">
              <a:avLst/>
            </a:prstGeom>
            <a:noFill/>
            <a:ln w="1270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FE1B5C7B-91E8-2040-A0EA-9909F3AF6040}"/>
                </a:ext>
              </a:extLst>
            </p:cNvPr>
            <p:cNvSpPr txBox="1"/>
            <p:nvPr/>
          </p:nvSpPr>
          <p:spPr>
            <a:xfrm>
              <a:off x="5456174" y="5714284"/>
              <a:ext cx="2761333" cy="646331"/>
            </a:xfrm>
            <a:prstGeom prst="rect">
              <a:avLst/>
            </a:prstGeom>
            <a:noFill/>
          </p:spPr>
          <p:txBody>
            <a:bodyPr wrap="none" rtlCol="0">
              <a:spAutoFit/>
            </a:bodyPr>
            <a:lstStyle/>
            <a:p>
              <a:r>
                <a:rPr lang="en-US" dirty="0"/>
                <a:t>Completed program output</a:t>
              </a:r>
            </a:p>
            <a:p>
              <a:r>
                <a:rPr lang="en-US" dirty="0"/>
                <a:t>by SKETCH</a:t>
              </a:r>
            </a:p>
          </p:txBody>
        </p:sp>
      </p:grpSp>
      <p:grpSp>
        <p:nvGrpSpPr>
          <p:cNvPr id="40" name="Group 39">
            <a:extLst>
              <a:ext uri="{FF2B5EF4-FFF2-40B4-BE49-F238E27FC236}">
                <a16:creationId xmlns:a16="http://schemas.microsoft.com/office/drawing/2014/main" id="{8FA83256-1BF7-5E46-B6E3-125FDA31A8D9}"/>
              </a:ext>
            </a:extLst>
          </p:cNvPr>
          <p:cNvGrpSpPr/>
          <p:nvPr/>
        </p:nvGrpSpPr>
        <p:grpSpPr>
          <a:xfrm>
            <a:off x="9590802" y="1159807"/>
            <a:ext cx="2035942" cy="1682707"/>
            <a:chOff x="1277311" y="1593973"/>
            <a:chExt cx="2035942" cy="1682707"/>
          </a:xfrm>
        </p:grpSpPr>
        <p:pic>
          <p:nvPicPr>
            <p:cNvPr id="15" name="Picture 14">
              <a:extLst>
                <a:ext uri="{FF2B5EF4-FFF2-40B4-BE49-F238E27FC236}">
                  <a16:creationId xmlns:a16="http://schemas.microsoft.com/office/drawing/2014/main" id="{77CFE0BA-F931-8F4F-8F94-15D9EF4D7640}"/>
                </a:ext>
              </a:extLst>
            </p:cNvPr>
            <p:cNvPicPr>
              <a:picLocks noChangeAspect="1"/>
            </p:cNvPicPr>
            <p:nvPr/>
          </p:nvPicPr>
          <p:blipFill>
            <a:blip r:embed="rId3"/>
            <a:stretch>
              <a:fillRect/>
            </a:stretch>
          </p:blipFill>
          <p:spPr>
            <a:xfrm>
              <a:off x="1505907" y="1593973"/>
              <a:ext cx="1289544" cy="1289544"/>
            </a:xfrm>
            <a:prstGeom prst="rect">
              <a:avLst/>
            </a:prstGeom>
          </p:spPr>
        </p:pic>
        <p:sp>
          <p:nvSpPr>
            <p:cNvPr id="18" name="TextBox 17">
              <a:extLst>
                <a:ext uri="{FF2B5EF4-FFF2-40B4-BE49-F238E27FC236}">
                  <a16:creationId xmlns:a16="http://schemas.microsoft.com/office/drawing/2014/main" id="{DFF71486-7EB0-7943-B815-81BB0EEF0D65}"/>
                </a:ext>
              </a:extLst>
            </p:cNvPr>
            <p:cNvSpPr txBox="1"/>
            <p:nvPr/>
          </p:nvSpPr>
          <p:spPr>
            <a:xfrm>
              <a:off x="1277311" y="2907348"/>
              <a:ext cx="2035942" cy="369332"/>
            </a:xfrm>
            <a:prstGeom prst="rect">
              <a:avLst/>
            </a:prstGeom>
            <a:noFill/>
          </p:spPr>
          <p:txBody>
            <a:bodyPr wrap="none" rtlCol="0">
              <a:spAutoFit/>
            </a:bodyPr>
            <a:lstStyle/>
            <a:p>
              <a:r>
                <a:rPr lang="en-US" dirty="0"/>
                <a:t>Compiler developer</a:t>
              </a:r>
            </a:p>
          </p:txBody>
        </p:sp>
      </p:grpSp>
      <p:grpSp>
        <p:nvGrpSpPr>
          <p:cNvPr id="41" name="Group 40">
            <a:extLst>
              <a:ext uri="{FF2B5EF4-FFF2-40B4-BE49-F238E27FC236}">
                <a16:creationId xmlns:a16="http://schemas.microsoft.com/office/drawing/2014/main" id="{94D85355-07A6-7449-AE41-A002EC09DF6A}"/>
              </a:ext>
            </a:extLst>
          </p:cNvPr>
          <p:cNvGrpSpPr/>
          <p:nvPr/>
        </p:nvGrpSpPr>
        <p:grpSpPr>
          <a:xfrm>
            <a:off x="1347771" y="1249304"/>
            <a:ext cx="1503579" cy="1630691"/>
            <a:chOff x="9292136" y="1672218"/>
            <a:chExt cx="1503579" cy="1630691"/>
          </a:xfrm>
        </p:grpSpPr>
        <p:pic>
          <p:nvPicPr>
            <p:cNvPr id="17" name="Picture 16">
              <a:extLst>
                <a:ext uri="{FF2B5EF4-FFF2-40B4-BE49-F238E27FC236}">
                  <a16:creationId xmlns:a16="http://schemas.microsoft.com/office/drawing/2014/main" id="{4B8DF037-1A88-E34D-8CDB-F9906A0986F8}"/>
                </a:ext>
              </a:extLst>
            </p:cNvPr>
            <p:cNvPicPr>
              <a:picLocks noChangeAspect="1"/>
            </p:cNvPicPr>
            <p:nvPr/>
          </p:nvPicPr>
          <p:blipFill>
            <a:blip r:embed="rId4"/>
            <a:stretch>
              <a:fillRect/>
            </a:stretch>
          </p:blipFill>
          <p:spPr>
            <a:xfrm>
              <a:off x="9292136" y="1672218"/>
              <a:ext cx="1211298" cy="1211298"/>
            </a:xfrm>
            <a:prstGeom prst="rect">
              <a:avLst/>
            </a:prstGeom>
          </p:spPr>
        </p:pic>
        <p:sp>
          <p:nvSpPr>
            <p:cNvPr id="19" name="TextBox 18">
              <a:extLst>
                <a:ext uri="{FF2B5EF4-FFF2-40B4-BE49-F238E27FC236}">
                  <a16:creationId xmlns:a16="http://schemas.microsoft.com/office/drawing/2014/main" id="{D3CE7E8D-97A7-8F4B-ADCD-D4B96C6840C7}"/>
                </a:ext>
              </a:extLst>
            </p:cNvPr>
            <p:cNvSpPr txBox="1"/>
            <p:nvPr/>
          </p:nvSpPr>
          <p:spPr>
            <a:xfrm>
              <a:off x="9434893" y="2933577"/>
              <a:ext cx="1360822" cy="369332"/>
            </a:xfrm>
            <a:prstGeom prst="rect">
              <a:avLst/>
            </a:prstGeom>
            <a:noFill/>
          </p:spPr>
          <p:txBody>
            <a:bodyPr wrap="none" rtlCol="0">
              <a:spAutoFit/>
            </a:bodyPr>
            <a:lstStyle/>
            <a:p>
              <a:r>
                <a:rPr lang="en-US" dirty="0"/>
                <a:t>Programmer</a:t>
              </a:r>
            </a:p>
          </p:txBody>
        </p:sp>
      </p:grpSp>
      <p:cxnSp>
        <p:nvCxnSpPr>
          <p:cNvPr id="21" name="Straight Arrow Connector 20">
            <a:extLst>
              <a:ext uri="{FF2B5EF4-FFF2-40B4-BE49-F238E27FC236}">
                <a16:creationId xmlns:a16="http://schemas.microsoft.com/office/drawing/2014/main" id="{6883865C-6926-FC4F-A740-1E1481FD3E87}"/>
              </a:ext>
            </a:extLst>
          </p:cNvPr>
          <p:cNvCxnSpPr>
            <a:cxnSpLocks/>
            <a:endCxn id="10" idx="3"/>
          </p:cNvCxnSpPr>
          <p:nvPr/>
        </p:nvCxnSpPr>
        <p:spPr>
          <a:xfrm flipH="1">
            <a:off x="7916845" y="3441872"/>
            <a:ext cx="1258304" cy="20563"/>
          </a:xfrm>
          <a:prstGeom prst="straightConnector1">
            <a:avLst/>
          </a:prstGeom>
          <a:ln w="10160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7D0A1E4-3310-5A42-ADC0-59F376C4AC8F}"/>
              </a:ext>
            </a:extLst>
          </p:cNvPr>
          <p:cNvCxnSpPr>
            <a:cxnSpLocks/>
            <a:stCxn id="7" idx="3"/>
            <a:endCxn id="9" idx="1"/>
          </p:cNvCxnSpPr>
          <p:nvPr/>
        </p:nvCxnSpPr>
        <p:spPr>
          <a:xfrm>
            <a:off x="3409435" y="3391279"/>
            <a:ext cx="1847964" cy="0"/>
          </a:xfrm>
          <a:prstGeom prst="straightConnector1">
            <a:avLst/>
          </a:prstGeom>
          <a:ln w="101600">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92B108E8-4EB6-5840-A416-C363404BDD8D}"/>
              </a:ext>
            </a:extLst>
          </p:cNvPr>
          <p:cNvCxnSpPr>
            <a:cxnSpLocks/>
          </p:cNvCxnSpPr>
          <p:nvPr/>
        </p:nvCxnSpPr>
        <p:spPr>
          <a:xfrm>
            <a:off x="6507520" y="3926856"/>
            <a:ext cx="0" cy="737490"/>
          </a:xfrm>
          <a:prstGeom prst="straightConnector1">
            <a:avLst/>
          </a:prstGeom>
          <a:ln w="101600">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27315465-2BB2-7D4D-A6F6-9CD458B220C7}"/>
              </a:ext>
            </a:extLst>
          </p:cNvPr>
          <p:cNvSpPr txBox="1"/>
          <p:nvPr/>
        </p:nvSpPr>
        <p:spPr>
          <a:xfrm>
            <a:off x="5910086" y="2305245"/>
            <a:ext cx="1090363" cy="369332"/>
          </a:xfrm>
          <a:prstGeom prst="rect">
            <a:avLst/>
          </a:prstGeom>
          <a:noFill/>
        </p:spPr>
        <p:txBody>
          <a:bodyPr wrap="none" rtlCol="0">
            <a:spAutoFit/>
          </a:bodyPr>
          <a:lstStyle/>
          <a:p>
            <a:r>
              <a:rPr lang="en-US" dirty="0"/>
              <a:t>Compiler </a:t>
            </a:r>
          </a:p>
        </p:txBody>
      </p:sp>
      <p:cxnSp>
        <p:nvCxnSpPr>
          <p:cNvPr id="42" name="Straight Arrow Connector 41">
            <a:extLst>
              <a:ext uri="{FF2B5EF4-FFF2-40B4-BE49-F238E27FC236}">
                <a16:creationId xmlns:a16="http://schemas.microsoft.com/office/drawing/2014/main" id="{44B9069F-13A6-9141-AB7C-E5907284B8DD}"/>
              </a:ext>
            </a:extLst>
          </p:cNvPr>
          <p:cNvCxnSpPr>
            <a:cxnSpLocks/>
            <a:stCxn id="11" idx="2"/>
          </p:cNvCxnSpPr>
          <p:nvPr/>
        </p:nvCxnSpPr>
        <p:spPr>
          <a:xfrm>
            <a:off x="6587123" y="5310677"/>
            <a:ext cx="0" cy="693705"/>
          </a:xfrm>
          <a:prstGeom prst="straightConnector1">
            <a:avLst/>
          </a:prstGeom>
          <a:ln w="101600">
            <a:tailEnd type="triangle"/>
          </a:ln>
        </p:spPr>
        <p:style>
          <a:lnRef idx="1">
            <a:schemeClr val="accent1"/>
          </a:lnRef>
          <a:fillRef idx="0">
            <a:schemeClr val="accent1"/>
          </a:fillRef>
          <a:effectRef idx="0">
            <a:schemeClr val="accent1"/>
          </a:effectRef>
          <a:fontRef idx="minor">
            <a:schemeClr val="tx1"/>
          </a:fontRef>
        </p:style>
      </p:cxnSp>
      <p:grpSp>
        <p:nvGrpSpPr>
          <p:cNvPr id="43" name="Group 42">
            <a:extLst>
              <a:ext uri="{FF2B5EF4-FFF2-40B4-BE49-F238E27FC236}">
                <a16:creationId xmlns:a16="http://schemas.microsoft.com/office/drawing/2014/main" id="{0D9FDD69-C67D-5348-A3F8-08661CBD7CA4}"/>
              </a:ext>
            </a:extLst>
          </p:cNvPr>
          <p:cNvGrpSpPr/>
          <p:nvPr/>
        </p:nvGrpSpPr>
        <p:grpSpPr>
          <a:xfrm>
            <a:off x="5042726" y="6061532"/>
            <a:ext cx="3088793" cy="717934"/>
            <a:chOff x="5193058" y="5466917"/>
            <a:chExt cx="3088793" cy="1071154"/>
          </a:xfrm>
        </p:grpSpPr>
        <p:sp>
          <p:nvSpPr>
            <p:cNvPr id="44" name="Rounded Rectangle 43">
              <a:extLst>
                <a:ext uri="{FF2B5EF4-FFF2-40B4-BE49-F238E27FC236}">
                  <a16:creationId xmlns:a16="http://schemas.microsoft.com/office/drawing/2014/main" id="{3C206F39-B343-1A4A-BDD2-5ADA7A27B09E}"/>
                </a:ext>
              </a:extLst>
            </p:cNvPr>
            <p:cNvSpPr/>
            <p:nvPr/>
          </p:nvSpPr>
          <p:spPr>
            <a:xfrm>
              <a:off x="5193058" y="5466917"/>
              <a:ext cx="3088793" cy="1071154"/>
            </a:xfrm>
            <a:prstGeom prst="roundRect">
              <a:avLst/>
            </a:prstGeom>
            <a:noFill/>
            <a:ln w="1270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a:extLst>
                <a:ext uri="{FF2B5EF4-FFF2-40B4-BE49-F238E27FC236}">
                  <a16:creationId xmlns:a16="http://schemas.microsoft.com/office/drawing/2014/main" id="{4EA26800-1BDE-F740-A6E0-03771205952D}"/>
                </a:ext>
              </a:extLst>
            </p:cNvPr>
            <p:cNvSpPr txBox="1"/>
            <p:nvPr/>
          </p:nvSpPr>
          <p:spPr>
            <a:xfrm>
              <a:off x="5456174" y="5714284"/>
              <a:ext cx="2437014" cy="369332"/>
            </a:xfrm>
            <a:prstGeom prst="rect">
              <a:avLst/>
            </a:prstGeom>
            <a:noFill/>
          </p:spPr>
          <p:txBody>
            <a:bodyPr wrap="none" rtlCol="0">
              <a:spAutoFit/>
            </a:bodyPr>
            <a:lstStyle/>
            <a:p>
              <a:r>
                <a:rPr lang="en-US" dirty="0"/>
                <a:t>Low-level machine code</a:t>
              </a:r>
            </a:p>
          </p:txBody>
        </p:sp>
      </p:grpSp>
    </p:spTree>
    <p:extLst>
      <p:ext uri="{BB962C8B-B14F-4D97-AF65-F5344CB8AC3E}">
        <p14:creationId xmlns:p14="http://schemas.microsoft.com/office/powerpoint/2010/main" val="3144035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2"/>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2"/>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9F93F8E9-378A-CC40-9AD2-A57973346AD4}"/>
              </a:ext>
            </a:extLst>
          </p:cNvPr>
          <p:cNvGrpSpPr/>
          <p:nvPr/>
        </p:nvGrpSpPr>
        <p:grpSpPr>
          <a:xfrm>
            <a:off x="90345" y="2225979"/>
            <a:ext cx="2737658" cy="2664570"/>
            <a:chOff x="90345" y="2225979"/>
            <a:chExt cx="2737658" cy="2664570"/>
          </a:xfrm>
        </p:grpSpPr>
        <p:sp>
          <p:nvSpPr>
            <p:cNvPr id="274" name="Rounded Rectangle 273">
              <a:extLst>
                <a:ext uri="{FF2B5EF4-FFF2-40B4-BE49-F238E27FC236}">
                  <a16:creationId xmlns:a16="http://schemas.microsoft.com/office/drawing/2014/main" id="{A45C9145-0E85-9D43-BE3E-432849D71777}"/>
                </a:ext>
              </a:extLst>
            </p:cNvPr>
            <p:cNvSpPr/>
            <p:nvPr/>
          </p:nvSpPr>
          <p:spPr>
            <a:xfrm>
              <a:off x="90345" y="2225979"/>
              <a:ext cx="2737658" cy="2664570"/>
            </a:xfrm>
            <a:prstGeom prst="round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a:p>
          </p:txBody>
        </p:sp>
        <p:sp>
          <p:nvSpPr>
            <p:cNvPr id="275" name="TextBox 274">
              <a:extLst>
                <a:ext uri="{FF2B5EF4-FFF2-40B4-BE49-F238E27FC236}">
                  <a16:creationId xmlns:a16="http://schemas.microsoft.com/office/drawing/2014/main" id="{89AE3C69-A205-0943-9218-CC795B07D5E9}"/>
                </a:ext>
              </a:extLst>
            </p:cNvPr>
            <p:cNvSpPr txBox="1"/>
            <p:nvPr/>
          </p:nvSpPr>
          <p:spPr>
            <a:xfrm>
              <a:off x="536876" y="2618740"/>
              <a:ext cx="1927412" cy="1938992"/>
            </a:xfrm>
            <a:prstGeom prst="rect">
              <a:avLst/>
            </a:prstGeom>
            <a:noFill/>
          </p:spPr>
          <p:txBody>
            <a:bodyPr wrap="square" rtlCol="0">
              <a:spAutoFit/>
            </a:bodyPr>
            <a:lstStyle/>
            <a:p>
              <a:r>
                <a:rPr lang="en-US" sz="2000" dirty="0"/>
                <a:t>if (count == 10):</a:t>
              </a:r>
            </a:p>
            <a:p>
              <a:r>
                <a:rPr lang="en-US" sz="2000" dirty="0"/>
                <a:t>    count = 0</a:t>
              </a:r>
            </a:p>
            <a:p>
              <a:r>
                <a:rPr lang="en-US" sz="2000" dirty="0"/>
                <a:t>    </a:t>
              </a:r>
              <a:r>
                <a:rPr lang="en-US" sz="2000" dirty="0" err="1"/>
                <a:t>pkt.sample</a:t>
              </a:r>
              <a:r>
                <a:rPr lang="en-US" sz="2000" dirty="0"/>
                <a:t> = 1</a:t>
              </a:r>
            </a:p>
            <a:p>
              <a:r>
                <a:rPr lang="en-US" sz="2000" dirty="0"/>
                <a:t> else:</a:t>
              </a:r>
            </a:p>
            <a:p>
              <a:r>
                <a:rPr lang="en-US" sz="2000" dirty="0"/>
                <a:t>    count++</a:t>
              </a:r>
            </a:p>
            <a:p>
              <a:r>
                <a:rPr lang="en-US" sz="2000" dirty="0"/>
                <a:t>    </a:t>
              </a:r>
              <a:r>
                <a:rPr lang="en-US" sz="2000" dirty="0" err="1"/>
                <a:t>pkt.sample</a:t>
              </a:r>
              <a:r>
                <a:rPr lang="en-US" sz="2000" dirty="0"/>
                <a:t> = 0 </a:t>
              </a:r>
            </a:p>
          </p:txBody>
        </p:sp>
      </p:grpSp>
      <p:sp>
        <p:nvSpPr>
          <p:cNvPr id="276" name="TextBox 275">
            <a:extLst>
              <a:ext uri="{FF2B5EF4-FFF2-40B4-BE49-F238E27FC236}">
                <a16:creationId xmlns:a16="http://schemas.microsoft.com/office/drawing/2014/main" id="{62E32B08-0ED6-5F4A-97A0-C4CFB787F82A}"/>
              </a:ext>
            </a:extLst>
          </p:cNvPr>
          <p:cNvSpPr txBox="1"/>
          <p:nvPr/>
        </p:nvSpPr>
        <p:spPr>
          <a:xfrm>
            <a:off x="-771212" y="1797068"/>
            <a:ext cx="6017392" cy="372090"/>
          </a:xfrm>
          <a:prstGeom prst="rect">
            <a:avLst/>
          </a:prstGeom>
          <a:noFill/>
        </p:spPr>
        <p:txBody>
          <a:bodyPr wrap="square" rtlCol="0">
            <a:spAutoFit/>
          </a:bodyPr>
          <a:lstStyle/>
          <a:p>
            <a:pPr algn="ctr"/>
            <a:r>
              <a:rPr lang="en-US" sz="1818" dirty="0"/>
              <a:t>Program as a</a:t>
            </a:r>
            <a:r>
              <a:rPr lang="ko-KR" altLang="en-US" sz="1818" dirty="0"/>
              <a:t> </a:t>
            </a:r>
            <a:r>
              <a:rPr lang="en-US" sz="1818" dirty="0"/>
              <a:t>packet transaction in</a:t>
            </a:r>
            <a:r>
              <a:rPr lang="ko-KR" altLang="en-US" sz="1818" dirty="0"/>
              <a:t> </a:t>
            </a:r>
            <a:r>
              <a:rPr lang="en-US" sz="1818" dirty="0"/>
              <a:t>Domino</a:t>
            </a:r>
          </a:p>
        </p:txBody>
      </p:sp>
      <p:sp>
        <p:nvSpPr>
          <p:cNvPr id="4" name="TextBox 3">
            <a:extLst>
              <a:ext uri="{FF2B5EF4-FFF2-40B4-BE49-F238E27FC236}">
                <a16:creationId xmlns:a16="http://schemas.microsoft.com/office/drawing/2014/main" id="{36B9571C-3958-A74A-9CB2-C0923974B63A}"/>
              </a:ext>
            </a:extLst>
          </p:cNvPr>
          <p:cNvSpPr txBox="1"/>
          <p:nvPr/>
        </p:nvSpPr>
        <p:spPr>
          <a:xfrm>
            <a:off x="3162760" y="2184477"/>
            <a:ext cx="953979" cy="651845"/>
          </a:xfrm>
          <a:prstGeom prst="rect">
            <a:avLst/>
          </a:prstGeom>
          <a:noFill/>
        </p:spPr>
        <p:txBody>
          <a:bodyPr wrap="none" rtlCol="0">
            <a:spAutoFit/>
          </a:bodyPr>
          <a:lstStyle/>
          <a:p>
            <a:pPr algn="ctr"/>
            <a:r>
              <a:rPr lang="en-US" sz="1818" dirty="0"/>
              <a:t>State</a:t>
            </a:r>
          </a:p>
          <a:p>
            <a:pPr algn="ctr"/>
            <a:r>
              <a:rPr lang="en-US" sz="1818" dirty="0"/>
              <a:t>Variable</a:t>
            </a:r>
          </a:p>
        </p:txBody>
      </p:sp>
      <p:sp>
        <p:nvSpPr>
          <p:cNvPr id="94" name="TextBox 93">
            <a:extLst>
              <a:ext uri="{FF2B5EF4-FFF2-40B4-BE49-F238E27FC236}">
                <a16:creationId xmlns:a16="http://schemas.microsoft.com/office/drawing/2014/main" id="{C5969A78-989F-4540-9997-DD54C10C27C3}"/>
              </a:ext>
            </a:extLst>
          </p:cNvPr>
          <p:cNvSpPr txBox="1"/>
          <p:nvPr/>
        </p:nvSpPr>
        <p:spPr>
          <a:xfrm>
            <a:off x="3271335" y="4345697"/>
            <a:ext cx="800860" cy="651845"/>
          </a:xfrm>
          <a:prstGeom prst="rect">
            <a:avLst/>
          </a:prstGeom>
          <a:noFill/>
        </p:spPr>
        <p:txBody>
          <a:bodyPr wrap="none" rtlCol="0">
            <a:spAutoFit/>
          </a:bodyPr>
          <a:lstStyle/>
          <a:p>
            <a:pPr algn="ctr"/>
            <a:r>
              <a:rPr lang="en-US" sz="1818" dirty="0"/>
              <a:t>Packet</a:t>
            </a:r>
          </a:p>
          <a:p>
            <a:pPr algn="ctr"/>
            <a:r>
              <a:rPr lang="en-US" sz="1818" dirty="0"/>
              <a:t>Field</a:t>
            </a:r>
          </a:p>
        </p:txBody>
      </p:sp>
      <p:cxnSp>
        <p:nvCxnSpPr>
          <p:cNvPr id="6" name="Elbow Connector 5">
            <a:extLst>
              <a:ext uri="{FF2B5EF4-FFF2-40B4-BE49-F238E27FC236}">
                <a16:creationId xmlns:a16="http://schemas.microsoft.com/office/drawing/2014/main" id="{EBB237C0-D94C-4441-AA22-AA50A4FAC721}"/>
              </a:ext>
            </a:extLst>
          </p:cNvPr>
          <p:cNvCxnSpPr>
            <a:stCxn id="4" idx="1"/>
          </p:cNvCxnSpPr>
          <p:nvPr/>
        </p:nvCxnSpPr>
        <p:spPr>
          <a:xfrm rot="10800000" flipV="1">
            <a:off x="1192698" y="2510400"/>
            <a:ext cx="1970062" cy="169182"/>
          </a:xfrm>
          <a:prstGeom prst="bentConnector3">
            <a:avLst>
              <a:gd name="adj1" fmla="val 50000"/>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96" name="Elbow Connector 95">
            <a:extLst>
              <a:ext uri="{FF2B5EF4-FFF2-40B4-BE49-F238E27FC236}">
                <a16:creationId xmlns:a16="http://schemas.microsoft.com/office/drawing/2014/main" id="{13C89448-94EF-7644-AF1E-3C210D3AF644}"/>
              </a:ext>
            </a:extLst>
          </p:cNvPr>
          <p:cNvCxnSpPr>
            <a:cxnSpLocks/>
            <a:stCxn id="94" idx="2"/>
          </p:cNvCxnSpPr>
          <p:nvPr/>
        </p:nvCxnSpPr>
        <p:spPr>
          <a:xfrm rot="5400000" flipH="1">
            <a:off x="2319353" y="3645130"/>
            <a:ext cx="267270" cy="2437554"/>
          </a:xfrm>
          <a:prstGeom prst="bentConnector4">
            <a:avLst>
              <a:gd name="adj1" fmla="val -85531"/>
              <a:gd name="adj2" fmla="val 58214"/>
            </a:avLst>
          </a:prstGeom>
          <a:ln w="6350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324C562E-6EFA-914C-83EA-DA078D89E610}"/>
              </a:ext>
            </a:extLst>
          </p:cNvPr>
          <p:cNvGrpSpPr/>
          <p:nvPr/>
        </p:nvGrpSpPr>
        <p:grpSpPr>
          <a:xfrm>
            <a:off x="4693622" y="1650582"/>
            <a:ext cx="7414049" cy="3309413"/>
            <a:chOff x="4693622" y="1650582"/>
            <a:chExt cx="7414049" cy="3309413"/>
          </a:xfrm>
        </p:grpSpPr>
        <p:sp>
          <p:nvSpPr>
            <p:cNvPr id="196" name="Rounded Rectangle 195">
              <a:extLst>
                <a:ext uri="{FF2B5EF4-FFF2-40B4-BE49-F238E27FC236}">
                  <a16:creationId xmlns:a16="http://schemas.microsoft.com/office/drawing/2014/main" id="{D4631F8F-4287-ED4E-AB3B-DB02DAF90B87}"/>
                </a:ext>
              </a:extLst>
            </p:cNvPr>
            <p:cNvSpPr/>
            <p:nvPr/>
          </p:nvSpPr>
          <p:spPr>
            <a:xfrm>
              <a:off x="4816643" y="2175162"/>
              <a:ext cx="859077" cy="1321793"/>
            </a:xfrm>
            <a:prstGeom prst="round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t" anchorCtr="0" forceAA="0" compatLnSpc="1">
              <a:prstTxWarp prst="textNoShape">
                <a:avLst/>
              </a:prstTxWarp>
              <a:noAutofit/>
            </a:bodyPr>
            <a:lstStyle/>
            <a:p>
              <a:pPr algn="ctr"/>
              <a:endParaRPr lang="en-US" sz="1455" dirty="0">
                <a:solidFill>
                  <a:schemeClr val="tx1"/>
                </a:solidFill>
              </a:endParaRPr>
            </a:p>
          </p:txBody>
        </p:sp>
        <p:cxnSp>
          <p:nvCxnSpPr>
            <p:cNvPr id="197" name="Straight Connector 196">
              <a:extLst>
                <a:ext uri="{FF2B5EF4-FFF2-40B4-BE49-F238E27FC236}">
                  <a16:creationId xmlns:a16="http://schemas.microsoft.com/office/drawing/2014/main" id="{6D6BC727-C8AE-3C48-974E-BE277BA23EB0}"/>
                </a:ext>
              </a:extLst>
            </p:cNvPr>
            <p:cNvCxnSpPr>
              <a:cxnSpLocks/>
              <a:stCxn id="196" idx="1"/>
              <a:endCxn id="196" idx="3"/>
            </p:cNvCxnSpPr>
            <p:nvPr/>
          </p:nvCxnSpPr>
          <p:spPr>
            <a:xfrm>
              <a:off x="4816645" y="2836056"/>
              <a:ext cx="859077" cy="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202" name="Rounded Rectangle 201">
              <a:extLst>
                <a:ext uri="{FF2B5EF4-FFF2-40B4-BE49-F238E27FC236}">
                  <a16:creationId xmlns:a16="http://schemas.microsoft.com/office/drawing/2014/main" id="{4D59FA37-0353-DA42-9E52-F57BAA8BCAB0}"/>
                </a:ext>
              </a:extLst>
            </p:cNvPr>
            <p:cNvSpPr/>
            <p:nvPr/>
          </p:nvSpPr>
          <p:spPr>
            <a:xfrm>
              <a:off x="6126339" y="3544131"/>
              <a:ext cx="1179524" cy="615758"/>
            </a:xfrm>
            <a:prstGeom prst="roundRect">
              <a:avLst/>
            </a:prstGeom>
            <a:noFill/>
            <a:ln w="635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t" anchorCtr="0" forceAA="0" compatLnSpc="1">
              <a:prstTxWarp prst="textNoShape">
                <a:avLst/>
              </a:prstTxWarp>
              <a:noAutofit/>
            </a:bodyPr>
            <a:lstStyle/>
            <a:p>
              <a:pPr algn="ctr"/>
              <a:r>
                <a:rPr lang="en-US" sz="1455" dirty="0">
                  <a:solidFill>
                    <a:schemeClr val="tx1"/>
                  </a:solidFill>
                </a:rPr>
                <a:t>Stateful ALU</a:t>
              </a:r>
            </a:p>
          </p:txBody>
        </p:sp>
        <p:sp>
          <p:nvSpPr>
            <p:cNvPr id="206" name="Rounded Rectangle 205">
              <a:extLst>
                <a:ext uri="{FF2B5EF4-FFF2-40B4-BE49-F238E27FC236}">
                  <a16:creationId xmlns:a16="http://schemas.microsoft.com/office/drawing/2014/main" id="{467E7D9D-2DE7-AE4C-8514-4D6D195E8D44}"/>
                </a:ext>
              </a:extLst>
            </p:cNvPr>
            <p:cNvSpPr/>
            <p:nvPr/>
          </p:nvSpPr>
          <p:spPr>
            <a:xfrm>
              <a:off x="6330861" y="3836435"/>
              <a:ext cx="782888" cy="3166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ctr" anchorCtr="0" forceAA="0" compatLnSpc="1">
              <a:prstTxWarp prst="textNoShape">
                <a:avLst/>
              </a:prstTxWarp>
              <a:noAutofit/>
            </a:bodyPr>
            <a:lstStyle/>
            <a:p>
              <a:pPr algn="ctr"/>
              <a:r>
                <a:rPr lang="en-US" sz="1091" dirty="0"/>
                <a:t>State storage</a:t>
              </a:r>
            </a:p>
          </p:txBody>
        </p:sp>
        <p:sp>
          <p:nvSpPr>
            <p:cNvPr id="270" name="TextBox 269">
              <a:extLst>
                <a:ext uri="{FF2B5EF4-FFF2-40B4-BE49-F238E27FC236}">
                  <a16:creationId xmlns:a16="http://schemas.microsoft.com/office/drawing/2014/main" id="{3C3C6D7A-F590-5045-A05F-8E224FFE8B34}"/>
                </a:ext>
              </a:extLst>
            </p:cNvPr>
            <p:cNvSpPr txBox="1"/>
            <p:nvPr/>
          </p:nvSpPr>
          <p:spPr>
            <a:xfrm>
              <a:off x="5024056" y="3477998"/>
              <a:ext cx="503664" cy="316240"/>
            </a:xfrm>
            <a:prstGeom prst="rect">
              <a:avLst/>
            </a:prstGeom>
            <a:noFill/>
          </p:spPr>
          <p:txBody>
            <a:bodyPr wrap="none" rtlCol="0">
              <a:spAutoFit/>
            </a:bodyPr>
            <a:lstStyle/>
            <a:p>
              <a:r>
                <a:rPr lang="en-US" sz="1455" dirty="0"/>
                <a:t>PHV</a:t>
              </a:r>
            </a:p>
          </p:txBody>
        </p:sp>
        <p:sp>
          <p:nvSpPr>
            <p:cNvPr id="272" name="TextBox 271">
              <a:extLst>
                <a:ext uri="{FF2B5EF4-FFF2-40B4-BE49-F238E27FC236}">
                  <a16:creationId xmlns:a16="http://schemas.microsoft.com/office/drawing/2014/main" id="{081EB8FB-CA18-C641-AEA7-C1F265897742}"/>
                </a:ext>
              </a:extLst>
            </p:cNvPr>
            <p:cNvSpPr txBox="1"/>
            <p:nvPr/>
          </p:nvSpPr>
          <p:spPr>
            <a:xfrm>
              <a:off x="5243874" y="3954786"/>
              <a:ext cx="587020" cy="540148"/>
            </a:xfrm>
            <a:prstGeom prst="rect">
              <a:avLst/>
            </a:prstGeom>
            <a:noFill/>
          </p:spPr>
          <p:txBody>
            <a:bodyPr wrap="none" rtlCol="0">
              <a:spAutoFit/>
            </a:bodyPr>
            <a:lstStyle/>
            <a:p>
              <a:pPr algn="ctr"/>
              <a:r>
                <a:rPr lang="en-US" sz="1455" dirty="0"/>
                <a:t>Input</a:t>
              </a:r>
            </a:p>
            <a:p>
              <a:pPr algn="ctr"/>
              <a:r>
                <a:rPr lang="en-US" sz="1455" dirty="0"/>
                <a:t>Mux</a:t>
              </a:r>
            </a:p>
          </p:txBody>
        </p:sp>
        <p:sp>
          <p:nvSpPr>
            <p:cNvPr id="286" name="Rounded Rectangle 285">
              <a:extLst>
                <a:ext uri="{FF2B5EF4-FFF2-40B4-BE49-F238E27FC236}">
                  <a16:creationId xmlns:a16="http://schemas.microsoft.com/office/drawing/2014/main" id="{BA34AFEA-7D5B-FD4D-8210-92A28EE632BB}"/>
                </a:ext>
              </a:extLst>
            </p:cNvPr>
            <p:cNvSpPr/>
            <p:nvPr/>
          </p:nvSpPr>
          <p:spPr>
            <a:xfrm>
              <a:off x="4693622" y="2075590"/>
              <a:ext cx="7414049" cy="2884405"/>
            </a:xfrm>
            <a:prstGeom prst="roundRect">
              <a:avLst>
                <a:gd name="adj" fmla="val 4096"/>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a:p>
          </p:txBody>
        </p:sp>
        <p:sp>
          <p:nvSpPr>
            <p:cNvPr id="294" name="TextBox 293">
              <a:extLst>
                <a:ext uri="{FF2B5EF4-FFF2-40B4-BE49-F238E27FC236}">
                  <a16:creationId xmlns:a16="http://schemas.microsoft.com/office/drawing/2014/main" id="{0561B39E-1BB1-0E4C-938E-0C403CB73435}"/>
                </a:ext>
              </a:extLst>
            </p:cNvPr>
            <p:cNvSpPr txBox="1"/>
            <p:nvPr/>
          </p:nvSpPr>
          <p:spPr>
            <a:xfrm>
              <a:off x="6702423" y="1650582"/>
              <a:ext cx="3396443" cy="372090"/>
            </a:xfrm>
            <a:prstGeom prst="rect">
              <a:avLst/>
            </a:prstGeom>
            <a:noFill/>
          </p:spPr>
          <p:txBody>
            <a:bodyPr wrap="none" rtlCol="0">
              <a:spAutoFit/>
            </a:bodyPr>
            <a:lstStyle/>
            <a:p>
              <a:r>
                <a:rPr lang="en-US" sz="1818" dirty="0"/>
                <a:t>Partial program for PISA simulator</a:t>
              </a:r>
            </a:p>
          </p:txBody>
        </p:sp>
        <p:sp>
          <p:nvSpPr>
            <p:cNvPr id="7" name="TextBox 6">
              <a:extLst>
                <a:ext uri="{FF2B5EF4-FFF2-40B4-BE49-F238E27FC236}">
                  <a16:creationId xmlns:a16="http://schemas.microsoft.com/office/drawing/2014/main" id="{CA56CFBA-4A04-6E45-A4B8-0DE24041D6E2}"/>
                </a:ext>
              </a:extLst>
            </p:cNvPr>
            <p:cNvSpPr txBox="1"/>
            <p:nvPr/>
          </p:nvSpPr>
          <p:spPr>
            <a:xfrm>
              <a:off x="4795802" y="2225041"/>
              <a:ext cx="934705" cy="540148"/>
            </a:xfrm>
            <a:prstGeom prst="rect">
              <a:avLst/>
            </a:prstGeom>
            <a:noFill/>
          </p:spPr>
          <p:txBody>
            <a:bodyPr wrap="square" rtlCol="0">
              <a:spAutoFit/>
            </a:bodyPr>
            <a:lstStyle/>
            <a:p>
              <a:pPr algn="ctr"/>
              <a:r>
                <a:rPr lang="en-US" sz="1455" dirty="0"/>
                <a:t>PHV</a:t>
              </a:r>
            </a:p>
            <a:p>
              <a:pPr algn="ctr"/>
              <a:r>
                <a:rPr lang="en-US" sz="1455" dirty="0"/>
                <a:t>Container</a:t>
              </a:r>
            </a:p>
          </p:txBody>
        </p:sp>
        <p:sp>
          <p:nvSpPr>
            <p:cNvPr id="87" name="Rounded Rectangle 86">
              <a:extLst>
                <a:ext uri="{FF2B5EF4-FFF2-40B4-BE49-F238E27FC236}">
                  <a16:creationId xmlns:a16="http://schemas.microsoft.com/office/drawing/2014/main" id="{CF02EE7A-19D9-654E-B72B-427F361DF7E1}"/>
                </a:ext>
              </a:extLst>
            </p:cNvPr>
            <p:cNvSpPr/>
            <p:nvPr/>
          </p:nvSpPr>
          <p:spPr>
            <a:xfrm>
              <a:off x="6137154" y="2976822"/>
              <a:ext cx="1168615" cy="382336"/>
            </a:xfrm>
            <a:prstGeom prst="round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ctr" anchorCtr="0" forceAA="0" compatLnSpc="1">
              <a:prstTxWarp prst="textNoShape">
                <a:avLst/>
              </a:prstTxWarp>
              <a:noAutofit/>
            </a:bodyPr>
            <a:lstStyle/>
            <a:p>
              <a:pPr algn="ctr"/>
              <a:r>
                <a:rPr lang="en-US" sz="1455" dirty="0">
                  <a:solidFill>
                    <a:schemeClr val="tx1"/>
                  </a:solidFill>
                </a:rPr>
                <a:t>Stateless</a:t>
              </a:r>
              <a:r>
                <a:rPr lang="ko-KR" altLang="en-US" sz="1455" dirty="0">
                  <a:solidFill>
                    <a:schemeClr val="tx1"/>
                  </a:solidFill>
                </a:rPr>
                <a:t> </a:t>
              </a:r>
              <a:r>
                <a:rPr lang="en-US" sz="1455" dirty="0">
                  <a:solidFill>
                    <a:schemeClr val="tx1"/>
                  </a:solidFill>
                </a:rPr>
                <a:t>ALU</a:t>
              </a:r>
            </a:p>
          </p:txBody>
        </p:sp>
        <p:sp>
          <p:nvSpPr>
            <p:cNvPr id="99" name="Rounded Rectangle 98">
              <a:extLst>
                <a:ext uri="{FF2B5EF4-FFF2-40B4-BE49-F238E27FC236}">
                  <a16:creationId xmlns:a16="http://schemas.microsoft.com/office/drawing/2014/main" id="{BFD0DCA2-B82E-494C-A337-0BB1FECA9B75}"/>
                </a:ext>
              </a:extLst>
            </p:cNvPr>
            <p:cNvSpPr/>
            <p:nvPr/>
          </p:nvSpPr>
          <p:spPr>
            <a:xfrm>
              <a:off x="6144981" y="2280178"/>
              <a:ext cx="1168615" cy="382336"/>
            </a:xfrm>
            <a:prstGeom prst="round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ctr" anchorCtr="0" forceAA="0" compatLnSpc="1">
              <a:prstTxWarp prst="textNoShape">
                <a:avLst/>
              </a:prstTxWarp>
              <a:noAutofit/>
            </a:bodyPr>
            <a:lstStyle/>
            <a:p>
              <a:pPr algn="ctr"/>
              <a:r>
                <a:rPr lang="en-US" sz="1455" dirty="0">
                  <a:solidFill>
                    <a:schemeClr val="tx1"/>
                  </a:solidFill>
                </a:rPr>
                <a:t>Stateless</a:t>
              </a:r>
              <a:r>
                <a:rPr lang="ko-KR" altLang="en-US" sz="1455" dirty="0">
                  <a:solidFill>
                    <a:schemeClr val="tx1"/>
                  </a:solidFill>
                </a:rPr>
                <a:t> </a:t>
              </a:r>
              <a:r>
                <a:rPr lang="en-US" sz="1455" dirty="0">
                  <a:solidFill>
                    <a:schemeClr val="tx1"/>
                  </a:solidFill>
                </a:rPr>
                <a:t>ALU</a:t>
              </a:r>
            </a:p>
          </p:txBody>
        </p:sp>
        <p:sp>
          <p:nvSpPr>
            <p:cNvPr id="145" name="Rounded Rectangle 144">
              <a:extLst>
                <a:ext uri="{FF2B5EF4-FFF2-40B4-BE49-F238E27FC236}">
                  <a16:creationId xmlns:a16="http://schemas.microsoft.com/office/drawing/2014/main" id="{B9A6DFAE-0BE1-DC4A-BF5A-34B2C1A24DF3}"/>
                </a:ext>
              </a:extLst>
            </p:cNvPr>
            <p:cNvSpPr/>
            <p:nvPr/>
          </p:nvSpPr>
          <p:spPr>
            <a:xfrm>
              <a:off x="7980485" y="2182990"/>
              <a:ext cx="859077" cy="1321793"/>
            </a:xfrm>
            <a:prstGeom prst="round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t" anchorCtr="0" forceAA="0" compatLnSpc="1">
              <a:prstTxWarp prst="textNoShape">
                <a:avLst/>
              </a:prstTxWarp>
              <a:noAutofit/>
            </a:bodyPr>
            <a:lstStyle/>
            <a:p>
              <a:pPr algn="ctr"/>
              <a:endParaRPr lang="en-US" sz="1455" dirty="0">
                <a:solidFill>
                  <a:schemeClr val="tx1"/>
                </a:solidFill>
              </a:endParaRPr>
            </a:p>
          </p:txBody>
        </p:sp>
        <p:sp>
          <p:nvSpPr>
            <p:cNvPr id="146" name="Rounded Rectangle 145">
              <a:extLst>
                <a:ext uri="{FF2B5EF4-FFF2-40B4-BE49-F238E27FC236}">
                  <a16:creationId xmlns:a16="http://schemas.microsoft.com/office/drawing/2014/main" id="{5CA467F5-D53F-3349-9A09-32515B4E8C76}"/>
                </a:ext>
              </a:extLst>
            </p:cNvPr>
            <p:cNvSpPr/>
            <p:nvPr/>
          </p:nvSpPr>
          <p:spPr>
            <a:xfrm>
              <a:off x="9290180" y="3551959"/>
              <a:ext cx="1179524" cy="615758"/>
            </a:xfrm>
            <a:prstGeom prst="roundRect">
              <a:avLst/>
            </a:prstGeom>
            <a:noFill/>
            <a:ln w="635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t" anchorCtr="0" forceAA="0" compatLnSpc="1">
              <a:prstTxWarp prst="textNoShape">
                <a:avLst/>
              </a:prstTxWarp>
              <a:noAutofit/>
            </a:bodyPr>
            <a:lstStyle/>
            <a:p>
              <a:pPr algn="ctr"/>
              <a:r>
                <a:rPr lang="en-US" sz="1455" dirty="0">
                  <a:solidFill>
                    <a:schemeClr val="tx1"/>
                  </a:solidFill>
                </a:rPr>
                <a:t>Stateful ALU</a:t>
              </a:r>
            </a:p>
          </p:txBody>
        </p:sp>
        <p:sp>
          <p:nvSpPr>
            <p:cNvPr id="147" name="Rounded Rectangle 146">
              <a:extLst>
                <a:ext uri="{FF2B5EF4-FFF2-40B4-BE49-F238E27FC236}">
                  <a16:creationId xmlns:a16="http://schemas.microsoft.com/office/drawing/2014/main" id="{98FA68B7-26FC-9440-A0E0-3D07A7EA8058}"/>
                </a:ext>
              </a:extLst>
            </p:cNvPr>
            <p:cNvSpPr/>
            <p:nvPr/>
          </p:nvSpPr>
          <p:spPr>
            <a:xfrm>
              <a:off x="9494703" y="3844264"/>
              <a:ext cx="782888" cy="3166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ctr" anchorCtr="0" forceAA="0" compatLnSpc="1">
              <a:prstTxWarp prst="textNoShape">
                <a:avLst/>
              </a:prstTxWarp>
              <a:noAutofit/>
            </a:bodyPr>
            <a:lstStyle/>
            <a:p>
              <a:pPr algn="ctr"/>
              <a:r>
                <a:rPr lang="en-US" sz="1091" dirty="0"/>
                <a:t>State storage</a:t>
              </a:r>
            </a:p>
          </p:txBody>
        </p:sp>
        <p:sp>
          <p:nvSpPr>
            <p:cNvPr id="167" name="TextBox 166">
              <a:extLst>
                <a:ext uri="{FF2B5EF4-FFF2-40B4-BE49-F238E27FC236}">
                  <a16:creationId xmlns:a16="http://schemas.microsoft.com/office/drawing/2014/main" id="{A2168B17-A9A6-1940-96D2-6271A5A006A2}"/>
                </a:ext>
              </a:extLst>
            </p:cNvPr>
            <p:cNvSpPr txBox="1"/>
            <p:nvPr/>
          </p:nvSpPr>
          <p:spPr>
            <a:xfrm>
              <a:off x="8218369" y="3477998"/>
              <a:ext cx="503664" cy="316240"/>
            </a:xfrm>
            <a:prstGeom prst="rect">
              <a:avLst/>
            </a:prstGeom>
            <a:noFill/>
          </p:spPr>
          <p:txBody>
            <a:bodyPr wrap="none" rtlCol="0">
              <a:spAutoFit/>
            </a:bodyPr>
            <a:lstStyle/>
            <a:p>
              <a:r>
                <a:rPr lang="en-US" sz="1455" dirty="0"/>
                <a:t>PHV</a:t>
              </a:r>
            </a:p>
          </p:txBody>
        </p:sp>
        <p:sp>
          <p:nvSpPr>
            <p:cNvPr id="168" name="TextBox 167">
              <a:extLst>
                <a:ext uri="{FF2B5EF4-FFF2-40B4-BE49-F238E27FC236}">
                  <a16:creationId xmlns:a16="http://schemas.microsoft.com/office/drawing/2014/main" id="{7D9181E9-7C74-DE4D-9F85-E55A3FF727E6}"/>
                </a:ext>
              </a:extLst>
            </p:cNvPr>
            <p:cNvSpPr txBox="1"/>
            <p:nvPr/>
          </p:nvSpPr>
          <p:spPr>
            <a:xfrm>
              <a:off x="7959643" y="2232869"/>
              <a:ext cx="934705" cy="540148"/>
            </a:xfrm>
            <a:prstGeom prst="rect">
              <a:avLst/>
            </a:prstGeom>
            <a:noFill/>
          </p:spPr>
          <p:txBody>
            <a:bodyPr wrap="square" rtlCol="0">
              <a:spAutoFit/>
            </a:bodyPr>
            <a:lstStyle/>
            <a:p>
              <a:pPr algn="ctr"/>
              <a:r>
                <a:rPr lang="en-US" sz="1455" dirty="0"/>
                <a:t>PHV</a:t>
              </a:r>
            </a:p>
            <a:p>
              <a:pPr algn="ctr"/>
              <a:r>
                <a:rPr lang="en-US" sz="1455" dirty="0"/>
                <a:t>Container</a:t>
              </a:r>
            </a:p>
          </p:txBody>
        </p:sp>
        <p:sp>
          <p:nvSpPr>
            <p:cNvPr id="169" name="Rounded Rectangle 168">
              <a:extLst>
                <a:ext uri="{FF2B5EF4-FFF2-40B4-BE49-F238E27FC236}">
                  <a16:creationId xmlns:a16="http://schemas.microsoft.com/office/drawing/2014/main" id="{E6C2F761-381F-CF4D-9CD1-96C32163B435}"/>
                </a:ext>
              </a:extLst>
            </p:cNvPr>
            <p:cNvSpPr/>
            <p:nvPr/>
          </p:nvSpPr>
          <p:spPr>
            <a:xfrm>
              <a:off x="9300995" y="2984651"/>
              <a:ext cx="1168615" cy="382336"/>
            </a:xfrm>
            <a:prstGeom prst="round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ctr" anchorCtr="0" forceAA="0" compatLnSpc="1">
              <a:prstTxWarp prst="textNoShape">
                <a:avLst/>
              </a:prstTxWarp>
              <a:noAutofit/>
            </a:bodyPr>
            <a:lstStyle/>
            <a:p>
              <a:pPr algn="ctr"/>
              <a:r>
                <a:rPr lang="en-US" sz="1455" dirty="0">
                  <a:solidFill>
                    <a:schemeClr val="tx1"/>
                  </a:solidFill>
                </a:rPr>
                <a:t>Stateless</a:t>
              </a:r>
              <a:r>
                <a:rPr lang="ko-KR" altLang="en-US" sz="1455" dirty="0">
                  <a:solidFill>
                    <a:schemeClr val="tx1"/>
                  </a:solidFill>
                </a:rPr>
                <a:t> </a:t>
              </a:r>
              <a:r>
                <a:rPr lang="en-US" sz="1455" dirty="0">
                  <a:solidFill>
                    <a:schemeClr val="tx1"/>
                  </a:solidFill>
                </a:rPr>
                <a:t>ALU</a:t>
              </a:r>
            </a:p>
          </p:txBody>
        </p:sp>
        <p:sp>
          <p:nvSpPr>
            <p:cNvPr id="170" name="Rounded Rectangle 169">
              <a:extLst>
                <a:ext uri="{FF2B5EF4-FFF2-40B4-BE49-F238E27FC236}">
                  <a16:creationId xmlns:a16="http://schemas.microsoft.com/office/drawing/2014/main" id="{A0112B97-B6A7-F04F-A27E-CAF4BB3D1FDF}"/>
                </a:ext>
              </a:extLst>
            </p:cNvPr>
            <p:cNvSpPr/>
            <p:nvPr/>
          </p:nvSpPr>
          <p:spPr>
            <a:xfrm>
              <a:off x="9308822" y="2288007"/>
              <a:ext cx="1168615" cy="382336"/>
            </a:xfrm>
            <a:prstGeom prst="round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ctr" anchorCtr="0" forceAA="0" compatLnSpc="1">
              <a:prstTxWarp prst="textNoShape">
                <a:avLst/>
              </a:prstTxWarp>
              <a:noAutofit/>
            </a:bodyPr>
            <a:lstStyle/>
            <a:p>
              <a:pPr algn="ctr"/>
              <a:r>
                <a:rPr lang="en-US" sz="1455" dirty="0">
                  <a:solidFill>
                    <a:schemeClr val="tx1"/>
                  </a:solidFill>
                </a:rPr>
                <a:t>Stateless</a:t>
              </a:r>
              <a:r>
                <a:rPr lang="ko-KR" altLang="en-US" sz="1455" dirty="0">
                  <a:solidFill>
                    <a:schemeClr val="tx1"/>
                  </a:solidFill>
                </a:rPr>
                <a:t> </a:t>
              </a:r>
              <a:r>
                <a:rPr lang="en-US" sz="1455" dirty="0">
                  <a:solidFill>
                    <a:schemeClr val="tx1"/>
                  </a:solidFill>
                </a:rPr>
                <a:t>ALU</a:t>
              </a:r>
            </a:p>
          </p:txBody>
        </p:sp>
        <p:cxnSp>
          <p:nvCxnSpPr>
            <p:cNvPr id="172" name="Straight Connector 171">
              <a:extLst>
                <a:ext uri="{FF2B5EF4-FFF2-40B4-BE49-F238E27FC236}">
                  <a16:creationId xmlns:a16="http://schemas.microsoft.com/office/drawing/2014/main" id="{5EBECDBC-0D19-5E49-BBC7-1DA81ADAF651}"/>
                </a:ext>
              </a:extLst>
            </p:cNvPr>
            <p:cNvCxnSpPr>
              <a:cxnSpLocks/>
            </p:cNvCxnSpPr>
            <p:nvPr/>
          </p:nvCxnSpPr>
          <p:spPr>
            <a:xfrm>
              <a:off x="7980487" y="2834493"/>
              <a:ext cx="859077" cy="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180" name="Rounded Rectangle 179">
              <a:extLst>
                <a:ext uri="{FF2B5EF4-FFF2-40B4-BE49-F238E27FC236}">
                  <a16:creationId xmlns:a16="http://schemas.microsoft.com/office/drawing/2014/main" id="{97AB4176-39F7-D642-91C7-8D675D30C2B0}"/>
                </a:ext>
              </a:extLst>
            </p:cNvPr>
            <p:cNvSpPr/>
            <p:nvPr/>
          </p:nvSpPr>
          <p:spPr>
            <a:xfrm>
              <a:off x="11181904" y="2172032"/>
              <a:ext cx="859077" cy="1321793"/>
            </a:xfrm>
            <a:prstGeom prst="round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t" anchorCtr="0" forceAA="0" compatLnSpc="1">
              <a:prstTxWarp prst="textNoShape">
                <a:avLst/>
              </a:prstTxWarp>
              <a:noAutofit/>
            </a:bodyPr>
            <a:lstStyle/>
            <a:p>
              <a:pPr algn="ctr"/>
              <a:endParaRPr lang="en-US" sz="1455" dirty="0">
                <a:solidFill>
                  <a:schemeClr val="tx1"/>
                </a:solidFill>
              </a:endParaRPr>
            </a:p>
          </p:txBody>
        </p:sp>
        <p:sp>
          <p:nvSpPr>
            <p:cNvPr id="181" name="TextBox 180">
              <a:extLst>
                <a:ext uri="{FF2B5EF4-FFF2-40B4-BE49-F238E27FC236}">
                  <a16:creationId xmlns:a16="http://schemas.microsoft.com/office/drawing/2014/main" id="{8A405ED8-7389-BF47-BAA4-DB2341427E3F}"/>
                </a:ext>
              </a:extLst>
            </p:cNvPr>
            <p:cNvSpPr txBox="1"/>
            <p:nvPr/>
          </p:nvSpPr>
          <p:spPr>
            <a:xfrm>
              <a:off x="11403729" y="3477998"/>
              <a:ext cx="503664" cy="316240"/>
            </a:xfrm>
            <a:prstGeom prst="rect">
              <a:avLst/>
            </a:prstGeom>
            <a:noFill/>
          </p:spPr>
          <p:txBody>
            <a:bodyPr wrap="none" rtlCol="0">
              <a:spAutoFit/>
            </a:bodyPr>
            <a:lstStyle/>
            <a:p>
              <a:r>
                <a:rPr lang="en-US" sz="1455" dirty="0"/>
                <a:t>PHV</a:t>
              </a:r>
            </a:p>
          </p:txBody>
        </p:sp>
        <p:sp>
          <p:nvSpPr>
            <p:cNvPr id="191" name="TextBox 190">
              <a:extLst>
                <a:ext uri="{FF2B5EF4-FFF2-40B4-BE49-F238E27FC236}">
                  <a16:creationId xmlns:a16="http://schemas.microsoft.com/office/drawing/2014/main" id="{13A652EC-58E5-AB4F-8D44-B1A07DCBAE69}"/>
                </a:ext>
              </a:extLst>
            </p:cNvPr>
            <p:cNvSpPr txBox="1"/>
            <p:nvPr/>
          </p:nvSpPr>
          <p:spPr>
            <a:xfrm>
              <a:off x="11151666" y="2250091"/>
              <a:ext cx="934705" cy="540148"/>
            </a:xfrm>
            <a:prstGeom prst="rect">
              <a:avLst/>
            </a:prstGeom>
            <a:noFill/>
          </p:spPr>
          <p:txBody>
            <a:bodyPr wrap="square" rtlCol="0">
              <a:spAutoFit/>
            </a:bodyPr>
            <a:lstStyle/>
            <a:p>
              <a:pPr algn="ctr"/>
              <a:r>
                <a:rPr lang="en-US" sz="1455" dirty="0"/>
                <a:t>PHV</a:t>
              </a:r>
            </a:p>
            <a:p>
              <a:pPr algn="ctr"/>
              <a:r>
                <a:rPr lang="en-US" sz="1455" dirty="0"/>
                <a:t>Container</a:t>
              </a:r>
            </a:p>
          </p:txBody>
        </p:sp>
        <p:cxnSp>
          <p:nvCxnSpPr>
            <p:cNvPr id="192" name="Straight Connector 191">
              <a:extLst>
                <a:ext uri="{FF2B5EF4-FFF2-40B4-BE49-F238E27FC236}">
                  <a16:creationId xmlns:a16="http://schemas.microsoft.com/office/drawing/2014/main" id="{BAAF0A81-56B1-5F45-B1F6-262F64E86840}"/>
                </a:ext>
              </a:extLst>
            </p:cNvPr>
            <p:cNvCxnSpPr>
              <a:cxnSpLocks/>
            </p:cNvCxnSpPr>
            <p:nvPr/>
          </p:nvCxnSpPr>
          <p:spPr>
            <a:xfrm>
              <a:off x="11191298" y="2851715"/>
              <a:ext cx="859077" cy="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266" name="Rounded Rectangle 265">
              <a:extLst>
                <a:ext uri="{FF2B5EF4-FFF2-40B4-BE49-F238E27FC236}">
                  <a16:creationId xmlns:a16="http://schemas.microsoft.com/office/drawing/2014/main" id="{201DCC83-3463-AA4A-92E1-6679901C20DF}"/>
                </a:ext>
              </a:extLst>
            </p:cNvPr>
            <p:cNvSpPr/>
            <p:nvPr/>
          </p:nvSpPr>
          <p:spPr>
            <a:xfrm>
              <a:off x="6124773" y="4257738"/>
              <a:ext cx="1179524" cy="615758"/>
            </a:xfrm>
            <a:prstGeom prst="roundRect">
              <a:avLst/>
            </a:prstGeom>
            <a:noFill/>
            <a:ln w="635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t" anchorCtr="0" forceAA="0" compatLnSpc="1">
              <a:prstTxWarp prst="textNoShape">
                <a:avLst/>
              </a:prstTxWarp>
              <a:noAutofit/>
            </a:bodyPr>
            <a:lstStyle/>
            <a:p>
              <a:pPr algn="ctr"/>
              <a:r>
                <a:rPr lang="en-US" sz="1455" dirty="0">
                  <a:solidFill>
                    <a:schemeClr val="tx1"/>
                  </a:solidFill>
                </a:rPr>
                <a:t>Stateful ALU</a:t>
              </a:r>
            </a:p>
          </p:txBody>
        </p:sp>
        <p:sp>
          <p:nvSpPr>
            <p:cNvPr id="207" name="Rounded Rectangle 206">
              <a:extLst>
                <a:ext uri="{FF2B5EF4-FFF2-40B4-BE49-F238E27FC236}">
                  <a16:creationId xmlns:a16="http://schemas.microsoft.com/office/drawing/2014/main" id="{B5AE134F-19A1-5B4A-9817-879417B6FF94}"/>
                </a:ext>
              </a:extLst>
            </p:cNvPr>
            <p:cNvSpPr/>
            <p:nvPr/>
          </p:nvSpPr>
          <p:spPr>
            <a:xfrm>
              <a:off x="6330861" y="4548453"/>
              <a:ext cx="782888" cy="3166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ctr" anchorCtr="0" forceAA="0" compatLnSpc="1">
              <a:prstTxWarp prst="textNoShape">
                <a:avLst/>
              </a:prstTxWarp>
              <a:noAutofit/>
            </a:bodyPr>
            <a:lstStyle/>
            <a:p>
              <a:pPr algn="ctr"/>
              <a:r>
                <a:rPr lang="en-US" sz="1091" dirty="0"/>
                <a:t>State storage</a:t>
              </a:r>
            </a:p>
          </p:txBody>
        </p:sp>
        <p:sp>
          <p:nvSpPr>
            <p:cNvPr id="267" name="Rounded Rectangle 266">
              <a:extLst>
                <a:ext uri="{FF2B5EF4-FFF2-40B4-BE49-F238E27FC236}">
                  <a16:creationId xmlns:a16="http://schemas.microsoft.com/office/drawing/2014/main" id="{4A286948-B619-4642-8F66-D42AC62C4F07}"/>
                </a:ext>
              </a:extLst>
            </p:cNvPr>
            <p:cNvSpPr/>
            <p:nvPr/>
          </p:nvSpPr>
          <p:spPr>
            <a:xfrm>
              <a:off x="9288616" y="4246778"/>
              <a:ext cx="1179524" cy="615758"/>
            </a:xfrm>
            <a:prstGeom prst="roundRect">
              <a:avLst/>
            </a:prstGeom>
            <a:noFill/>
            <a:ln w="635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t" anchorCtr="0" forceAA="0" compatLnSpc="1">
              <a:prstTxWarp prst="textNoShape">
                <a:avLst/>
              </a:prstTxWarp>
              <a:noAutofit/>
            </a:bodyPr>
            <a:lstStyle/>
            <a:p>
              <a:pPr algn="ctr"/>
              <a:r>
                <a:rPr lang="en-US" sz="1455" dirty="0">
                  <a:solidFill>
                    <a:schemeClr val="tx1"/>
                  </a:solidFill>
                </a:rPr>
                <a:t>Stateful ALU</a:t>
              </a:r>
            </a:p>
          </p:txBody>
        </p:sp>
        <p:sp>
          <p:nvSpPr>
            <p:cNvPr id="148" name="Rounded Rectangle 147">
              <a:extLst>
                <a:ext uri="{FF2B5EF4-FFF2-40B4-BE49-F238E27FC236}">
                  <a16:creationId xmlns:a16="http://schemas.microsoft.com/office/drawing/2014/main" id="{92062624-CF66-1E4C-A46B-B609726665B6}"/>
                </a:ext>
              </a:extLst>
            </p:cNvPr>
            <p:cNvSpPr/>
            <p:nvPr/>
          </p:nvSpPr>
          <p:spPr>
            <a:xfrm>
              <a:off x="9494703" y="4556282"/>
              <a:ext cx="782888" cy="3166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ctr" anchorCtr="0" forceAA="0" compatLnSpc="1">
              <a:prstTxWarp prst="textNoShape">
                <a:avLst/>
              </a:prstTxWarp>
              <a:noAutofit/>
            </a:bodyPr>
            <a:lstStyle/>
            <a:p>
              <a:pPr algn="ctr"/>
              <a:r>
                <a:rPr lang="en-US" sz="1091" dirty="0"/>
                <a:t>State storage</a:t>
              </a:r>
            </a:p>
          </p:txBody>
        </p:sp>
        <p:sp>
          <p:nvSpPr>
            <p:cNvPr id="88" name="TextBox 87">
              <a:extLst>
                <a:ext uri="{FF2B5EF4-FFF2-40B4-BE49-F238E27FC236}">
                  <a16:creationId xmlns:a16="http://schemas.microsoft.com/office/drawing/2014/main" id="{0093875E-9CFE-1F41-88DA-D9C9D3504856}"/>
                </a:ext>
              </a:extLst>
            </p:cNvPr>
            <p:cNvSpPr txBox="1"/>
            <p:nvPr/>
          </p:nvSpPr>
          <p:spPr>
            <a:xfrm>
              <a:off x="7326838" y="3408845"/>
              <a:ext cx="726481" cy="540148"/>
            </a:xfrm>
            <a:prstGeom prst="rect">
              <a:avLst/>
            </a:prstGeom>
            <a:noFill/>
          </p:spPr>
          <p:txBody>
            <a:bodyPr wrap="none" rtlCol="0">
              <a:spAutoFit/>
            </a:bodyPr>
            <a:lstStyle/>
            <a:p>
              <a:pPr algn="ctr"/>
              <a:r>
                <a:rPr lang="en-US" sz="1455" dirty="0"/>
                <a:t>Output</a:t>
              </a:r>
            </a:p>
            <a:p>
              <a:pPr algn="ctr"/>
              <a:r>
                <a:rPr lang="en-US" sz="1455" dirty="0"/>
                <a:t>Mux</a:t>
              </a:r>
            </a:p>
          </p:txBody>
        </p:sp>
        <p:sp>
          <p:nvSpPr>
            <p:cNvPr id="89" name="TextBox 88">
              <a:extLst>
                <a:ext uri="{FF2B5EF4-FFF2-40B4-BE49-F238E27FC236}">
                  <a16:creationId xmlns:a16="http://schemas.microsoft.com/office/drawing/2014/main" id="{F6986CAF-00C4-5E47-A1ED-88636920E0EE}"/>
                </a:ext>
              </a:extLst>
            </p:cNvPr>
            <p:cNvSpPr txBox="1"/>
            <p:nvPr/>
          </p:nvSpPr>
          <p:spPr>
            <a:xfrm>
              <a:off x="4769144" y="2905211"/>
              <a:ext cx="934705" cy="540148"/>
            </a:xfrm>
            <a:prstGeom prst="rect">
              <a:avLst/>
            </a:prstGeom>
            <a:noFill/>
          </p:spPr>
          <p:txBody>
            <a:bodyPr wrap="square" rtlCol="0">
              <a:spAutoFit/>
            </a:bodyPr>
            <a:lstStyle/>
            <a:p>
              <a:pPr algn="ctr"/>
              <a:r>
                <a:rPr lang="en-US" sz="1455" dirty="0"/>
                <a:t>PHV</a:t>
              </a:r>
            </a:p>
            <a:p>
              <a:pPr algn="ctr"/>
              <a:r>
                <a:rPr lang="en-US" sz="1455" dirty="0"/>
                <a:t>Container</a:t>
              </a:r>
            </a:p>
          </p:txBody>
        </p:sp>
        <p:sp>
          <p:nvSpPr>
            <p:cNvPr id="90" name="TextBox 89">
              <a:extLst>
                <a:ext uri="{FF2B5EF4-FFF2-40B4-BE49-F238E27FC236}">
                  <a16:creationId xmlns:a16="http://schemas.microsoft.com/office/drawing/2014/main" id="{9810D932-DACA-A644-BB2C-D5F8849BD6D2}"/>
                </a:ext>
              </a:extLst>
            </p:cNvPr>
            <p:cNvSpPr txBox="1"/>
            <p:nvPr/>
          </p:nvSpPr>
          <p:spPr>
            <a:xfrm>
              <a:off x="7933293" y="2903682"/>
              <a:ext cx="934705" cy="540148"/>
            </a:xfrm>
            <a:prstGeom prst="rect">
              <a:avLst/>
            </a:prstGeom>
            <a:noFill/>
          </p:spPr>
          <p:txBody>
            <a:bodyPr wrap="square" rtlCol="0">
              <a:spAutoFit/>
            </a:bodyPr>
            <a:lstStyle/>
            <a:p>
              <a:pPr algn="ctr"/>
              <a:r>
                <a:rPr lang="en-US" sz="1455" dirty="0"/>
                <a:t>PHV</a:t>
              </a:r>
            </a:p>
            <a:p>
              <a:pPr algn="ctr"/>
              <a:r>
                <a:rPr lang="en-US" sz="1455" dirty="0"/>
                <a:t>Container</a:t>
              </a:r>
            </a:p>
          </p:txBody>
        </p:sp>
        <p:sp>
          <p:nvSpPr>
            <p:cNvPr id="91" name="TextBox 90">
              <a:extLst>
                <a:ext uri="{FF2B5EF4-FFF2-40B4-BE49-F238E27FC236}">
                  <a16:creationId xmlns:a16="http://schemas.microsoft.com/office/drawing/2014/main" id="{26FF9BDD-1A48-7945-9BC9-14F83AF6171F}"/>
                </a:ext>
              </a:extLst>
            </p:cNvPr>
            <p:cNvSpPr txBox="1"/>
            <p:nvPr/>
          </p:nvSpPr>
          <p:spPr>
            <a:xfrm>
              <a:off x="11145899" y="2901329"/>
              <a:ext cx="934705" cy="540148"/>
            </a:xfrm>
            <a:prstGeom prst="rect">
              <a:avLst/>
            </a:prstGeom>
            <a:noFill/>
          </p:spPr>
          <p:txBody>
            <a:bodyPr wrap="square" rtlCol="0">
              <a:spAutoFit/>
            </a:bodyPr>
            <a:lstStyle/>
            <a:p>
              <a:pPr algn="ctr"/>
              <a:r>
                <a:rPr lang="en-US" sz="1455" dirty="0"/>
                <a:t>PHV</a:t>
              </a:r>
            </a:p>
            <a:p>
              <a:pPr algn="ctr"/>
              <a:r>
                <a:rPr lang="en-US" sz="1455" dirty="0"/>
                <a:t>Container</a:t>
              </a:r>
            </a:p>
          </p:txBody>
        </p:sp>
        <p:grpSp>
          <p:nvGrpSpPr>
            <p:cNvPr id="11" name="Group 10">
              <a:extLst>
                <a:ext uri="{FF2B5EF4-FFF2-40B4-BE49-F238E27FC236}">
                  <a16:creationId xmlns:a16="http://schemas.microsoft.com/office/drawing/2014/main" id="{1347534E-0A83-4C4C-96F8-58CC9C86C196}"/>
                </a:ext>
              </a:extLst>
            </p:cNvPr>
            <p:cNvGrpSpPr/>
            <p:nvPr/>
          </p:nvGrpSpPr>
          <p:grpSpPr>
            <a:xfrm>
              <a:off x="5767774" y="2262782"/>
              <a:ext cx="361962" cy="467416"/>
              <a:chOff x="9399960" y="-1182808"/>
              <a:chExt cx="597238" cy="771236"/>
            </a:xfrm>
          </p:grpSpPr>
          <p:cxnSp>
            <p:nvCxnSpPr>
              <p:cNvPr id="151" name="Straight Connector 150">
                <a:extLst>
                  <a:ext uri="{FF2B5EF4-FFF2-40B4-BE49-F238E27FC236}">
                    <a16:creationId xmlns:a16="http://schemas.microsoft.com/office/drawing/2014/main" id="{5438E27A-619B-4B4F-9725-63DD2688CC6D}"/>
                  </a:ext>
                </a:extLst>
              </p:cNvPr>
              <p:cNvCxnSpPr>
                <a:cxnSpLocks/>
                <a:stCxn id="2" idx="0"/>
              </p:cNvCxnSpPr>
              <p:nvPr/>
            </p:nvCxnSpPr>
            <p:spPr>
              <a:xfrm>
                <a:off x="9640582" y="-797190"/>
                <a:ext cx="356616" cy="0"/>
              </a:xfrm>
              <a:prstGeom prst="line">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2" name="Trapezoid 1">
                <a:extLst>
                  <a:ext uri="{FF2B5EF4-FFF2-40B4-BE49-F238E27FC236}">
                    <a16:creationId xmlns:a16="http://schemas.microsoft.com/office/drawing/2014/main" id="{6434AB3B-E8EE-E44D-A586-FF3F950D2D55}"/>
                  </a:ext>
                </a:extLst>
              </p:cNvPr>
              <p:cNvSpPr/>
              <p:nvPr/>
            </p:nvSpPr>
            <p:spPr>
              <a:xfrm rot="5400000">
                <a:off x="9134653" y="-917501"/>
                <a:ext cx="771236" cy="240622"/>
              </a:xfrm>
              <a:prstGeom prst="trapezoid">
                <a:avLst>
                  <a:gd name="adj" fmla="val 5606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nvGrpSpPr>
            <p:cNvPr id="98" name="Group 97">
              <a:extLst>
                <a:ext uri="{FF2B5EF4-FFF2-40B4-BE49-F238E27FC236}">
                  <a16:creationId xmlns:a16="http://schemas.microsoft.com/office/drawing/2014/main" id="{67C47CA9-9B2D-7F4E-8A89-588A9C5D4EE8}"/>
                </a:ext>
              </a:extLst>
            </p:cNvPr>
            <p:cNvGrpSpPr/>
            <p:nvPr/>
          </p:nvGrpSpPr>
          <p:grpSpPr>
            <a:xfrm>
              <a:off x="5767774" y="2981281"/>
              <a:ext cx="361962" cy="467416"/>
              <a:chOff x="9399960" y="-1182808"/>
              <a:chExt cx="597238" cy="771236"/>
            </a:xfrm>
          </p:grpSpPr>
          <p:cxnSp>
            <p:nvCxnSpPr>
              <p:cNvPr id="100" name="Straight Connector 99">
                <a:extLst>
                  <a:ext uri="{FF2B5EF4-FFF2-40B4-BE49-F238E27FC236}">
                    <a16:creationId xmlns:a16="http://schemas.microsoft.com/office/drawing/2014/main" id="{A18C483D-58F4-B742-B8A2-1E69717FEC4C}"/>
                  </a:ext>
                </a:extLst>
              </p:cNvPr>
              <p:cNvCxnSpPr>
                <a:cxnSpLocks/>
                <a:stCxn id="101" idx="0"/>
              </p:cNvCxnSpPr>
              <p:nvPr/>
            </p:nvCxnSpPr>
            <p:spPr>
              <a:xfrm>
                <a:off x="9640582" y="-797190"/>
                <a:ext cx="356616" cy="0"/>
              </a:xfrm>
              <a:prstGeom prst="line">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01" name="Trapezoid 100">
                <a:extLst>
                  <a:ext uri="{FF2B5EF4-FFF2-40B4-BE49-F238E27FC236}">
                    <a16:creationId xmlns:a16="http://schemas.microsoft.com/office/drawing/2014/main" id="{F17177C8-4C1D-BC48-876A-45AAACACCBB2}"/>
                  </a:ext>
                </a:extLst>
              </p:cNvPr>
              <p:cNvSpPr/>
              <p:nvPr/>
            </p:nvSpPr>
            <p:spPr>
              <a:xfrm rot="5400000">
                <a:off x="9134653" y="-917501"/>
                <a:ext cx="771236" cy="240622"/>
              </a:xfrm>
              <a:prstGeom prst="trapezoid">
                <a:avLst>
                  <a:gd name="adj" fmla="val 5606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nvGrpSpPr>
            <p:cNvPr id="102" name="Group 101">
              <a:extLst>
                <a:ext uri="{FF2B5EF4-FFF2-40B4-BE49-F238E27FC236}">
                  <a16:creationId xmlns:a16="http://schemas.microsoft.com/office/drawing/2014/main" id="{DF13A16B-A7D8-C74A-AA22-65CC20E1F0C4}"/>
                </a:ext>
              </a:extLst>
            </p:cNvPr>
            <p:cNvGrpSpPr/>
            <p:nvPr/>
          </p:nvGrpSpPr>
          <p:grpSpPr>
            <a:xfrm>
              <a:off x="5767774" y="3602952"/>
              <a:ext cx="361962" cy="467416"/>
              <a:chOff x="9399960" y="-1182808"/>
              <a:chExt cx="597238" cy="771236"/>
            </a:xfrm>
          </p:grpSpPr>
          <p:cxnSp>
            <p:nvCxnSpPr>
              <p:cNvPr id="103" name="Straight Connector 102">
                <a:extLst>
                  <a:ext uri="{FF2B5EF4-FFF2-40B4-BE49-F238E27FC236}">
                    <a16:creationId xmlns:a16="http://schemas.microsoft.com/office/drawing/2014/main" id="{2DCA533C-8C34-5847-897A-510DC1E6C8D6}"/>
                  </a:ext>
                </a:extLst>
              </p:cNvPr>
              <p:cNvCxnSpPr>
                <a:cxnSpLocks/>
                <a:stCxn id="104" idx="0"/>
              </p:cNvCxnSpPr>
              <p:nvPr/>
            </p:nvCxnSpPr>
            <p:spPr>
              <a:xfrm>
                <a:off x="9640582" y="-797190"/>
                <a:ext cx="356616" cy="0"/>
              </a:xfrm>
              <a:prstGeom prst="line">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04" name="Trapezoid 103">
                <a:extLst>
                  <a:ext uri="{FF2B5EF4-FFF2-40B4-BE49-F238E27FC236}">
                    <a16:creationId xmlns:a16="http://schemas.microsoft.com/office/drawing/2014/main" id="{1EDAA24E-FC6A-D340-8FA5-29FC42D52313}"/>
                  </a:ext>
                </a:extLst>
              </p:cNvPr>
              <p:cNvSpPr/>
              <p:nvPr/>
            </p:nvSpPr>
            <p:spPr>
              <a:xfrm rot="5400000">
                <a:off x="9134653" y="-917501"/>
                <a:ext cx="771236" cy="240622"/>
              </a:xfrm>
              <a:prstGeom prst="trapezoid">
                <a:avLst>
                  <a:gd name="adj" fmla="val 5606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nvGrpSpPr>
            <p:cNvPr id="105" name="Group 104">
              <a:extLst>
                <a:ext uri="{FF2B5EF4-FFF2-40B4-BE49-F238E27FC236}">
                  <a16:creationId xmlns:a16="http://schemas.microsoft.com/office/drawing/2014/main" id="{F91420A3-4CE4-424F-8541-3AFEE874CEF3}"/>
                </a:ext>
              </a:extLst>
            </p:cNvPr>
            <p:cNvGrpSpPr/>
            <p:nvPr/>
          </p:nvGrpSpPr>
          <p:grpSpPr>
            <a:xfrm>
              <a:off x="5767774" y="4334206"/>
              <a:ext cx="361962" cy="467416"/>
              <a:chOff x="9399960" y="-1182808"/>
              <a:chExt cx="597238" cy="771236"/>
            </a:xfrm>
          </p:grpSpPr>
          <p:cxnSp>
            <p:nvCxnSpPr>
              <p:cNvPr id="106" name="Straight Connector 105">
                <a:extLst>
                  <a:ext uri="{FF2B5EF4-FFF2-40B4-BE49-F238E27FC236}">
                    <a16:creationId xmlns:a16="http://schemas.microsoft.com/office/drawing/2014/main" id="{C8328161-3402-A546-A299-ABCE17CC57FE}"/>
                  </a:ext>
                </a:extLst>
              </p:cNvPr>
              <p:cNvCxnSpPr>
                <a:cxnSpLocks/>
                <a:stCxn id="107" idx="0"/>
              </p:cNvCxnSpPr>
              <p:nvPr/>
            </p:nvCxnSpPr>
            <p:spPr>
              <a:xfrm>
                <a:off x="9640582" y="-797190"/>
                <a:ext cx="356616" cy="0"/>
              </a:xfrm>
              <a:prstGeom prst="line">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07" name="Trapezoid 106">
                <a:extLst>
                  <a:ext uri="{FF2B5EF4-FFF2-40B4-BE49-F238E27FC236}">
                    <a16:creationId xmlns:a16="http://schemas.microsoft.com/office/drawing/2014/main" id="{342C9757-E43F-9E4B-8924-F4097B15CF1A}"/>
                  </a:ext>
                </a:extLst>
              </p:cNvPr>
              <p:cNvSpPr/>
              <p:nvPr/>
            </p:nvSpPr>
            <p:spPr>
              <a:xfrm rot="5400000">
                <a:off x="9134653" y="-917501"/>
                <a:ext cx="771236" cy="240622"/>
              </a:xfrm>
              <a:prstGeom prst="trapezoid">
                <a:avLst>
                  <a:gd name="adj" fmla="val 5606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nvGrpSpPr>
            <p:cNvPr id="108" name="Group 107">
              <a:extLst>
                <a:ext uri="{FF2B5EF4-FFF2-40B4-BE49-F238E27FC236}">
                  <a16:creationId xmlns:a16="http://schemas.microsoft.com/office/drawing/2014/main" id="{6380444C-BC9C-5041-BBD8-8E0AB7108A97}"/>
                </a:ext>
              </a:extLst>
            </p:cNvPr>
            <p:cNvGrpSpPr/>
            <p:nvPr/>
          </p:nvGrpSpPr>
          <p:grpSpPr>
            <a:xfrm>
              <a:off x="8967226" y="2258619"/>
              <a:ext cx="361962" cy="467416"/>
              <a:chOff x="9399960" y="-1182808"/>
              <a:chExt cx="597238" cy="771236"/>
            </a:xfrm>
          </p:grpSpPr>
          <p:cxnSp>
            <p:nvCxnSpPr>
              <p:cNvPr id="109" name="Straight Connector 108">
                <a:extLst>
                  <a:ext uri="{FF2B5EF4-FFF2-40B4-BE49-F238E27FC236}">
                    <a16:creationId xmlns:a16="http://schemas.microsoft.com/office/drawing/2014/main" id="{89FF60C5-6242-CF4C-97B2-4CCD33F47174}"/>
                  </a:ext>
                </a:extLst>
              </p:cNvPr>
              <p:cNvCxnSpPr>
                <a:cxnSpLocks/>
                <a:stCxn id="110" idx="0"/>
              </p:cNvCxnSpPr>
              <p:nvPr/>
            </p:nvCxnSpPr>
            <p:spPr>
              <a:xfrm>
                <a:off x="9640582" y="-797190"/>
                <a:ext cx="356616" cy="0"/>
              </a:xfrm>
              <a:prstGeom prst="line">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10" name="Trapezoid 109">
                <a:extLst>
                  <a:ext uri="{FF2B5EF4-FFF2-40B4-BE49-F238E27FC236}">
                    <a16:creationId xmlns:a16="http://schemas.microsoft.com/office/drawing/2014/main" id="{8288EA0D-02AF-FE45-ABC0-886763F433BC}"/>
                  </a:ext>
                </a:extLst>
              </p:cNvPr>
              <p:cNvSpPr/>
              <p:nvPr/>
            </p:nvSpPr>
            <p:spPr>
              <a:xfrm rot="5400000">
                <a:off x="9134653" y="-917501"/>
                <a:ext cx="771236" cy="240622"/>
              </a:xfrm>
              <a:prstGeom prst="trapezoid">
                <a:avLst>
                  <a:gd name="adj" fmla="val 5606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nvGrpSpPr>
            <p:cNvPr id="111" name="Group 110">
              <a:extLst>
                <a:ext uri="{FF2B5EF4-FFF2-40B4-BE49-F238E27FC236}">
                  <a16:creationId xmlns:a16="http://schemas.microsoft.com/office/drawing/2014/main" id="{0A4C78F5-AC28-9B46-947F-E8160C7294E7}"/>
                </a:ext>
              </a:extLst>
            </p:cNvPr>
            <p:cNvGrpSpPr/>
            <p:nvPr/>
          </p:nvGrpSpPr>
          <p:grpSpPr>
            <a:xfrm>
              <a:off x="8967226" y="2977119"/>
              <a:ext cx="361962" cy="467416"/>
              <a:chOff x="9399960" y="-1182808"/>
              <a:chExt cx="597238" cy="771236"/>
            </a:xfrm>
          </p:grpSpPr>
          <p:cxnSp>
            <p:nvCxnSpPr>
              <p:cNvPr id="112" name="Straight Connector 111">
                <a:extLst>
                  <a:ext uri="{FF2B5EF4-FFF2-40B4-BE49-F238E27FC236}">
                    <a16:creationId xmlns:a16="http://schemas.microsoft.com/office/drawing/2014/main" id="{0D6B910C-C212-5448-8FD6-13A8DCEBBD60}"/>
                  </a:ext>
                </a:extLst>
              </p:cNvPr>
              <p:cNvCxnSpPr>
                <a:cxnSpLocks/>
                <a:stCxn id="113" idx="0"/>
              </p:cNvCxnSpPr>
              <p:nvPr/>
            </p:nvCxnSpPr>
            <p:spPr>
              <a:xfrm>
                <a:off x="9640582" y="-797190"/>
                <a:ext cx="356616" cy="0"/>
              </a:xfrm>
              <a:prstGeom prst="line">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13" name="Trapezoid 112">
                <a:extLst>
                  <a:ext uri="{FF2B5EF4-FFF2-40B4-BE49-F238E27FC236}">
                    <a16:creationId xmlns:a16="http://schemas.microsoft.com/office/drawing/2014/main" id="{418083EE-6B5A-1544-B678-966F0C32FF71}"/>
                  </a:ext>
                </a:extLst>
              </p:cNvPr>
              <p:cNvSpPr/>
              <p:nvPr/>
            </p:nvSpPr>
            <p:spPr>
              <a:xfrm rot="5400000">
                <a:off x="9134653" y="-917501"/>
                <a:ext cx="771236" cy="240622"/>
              </a:xfrm>
              <a:prstGeom prst="trapezoid">
                <a:avLst>
                  <a:gd name="adj" fmla="val 5606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nvGrpSpPr>
            <p:cNvPr id="114" name="Group 113">
              <a:extLst>
                <a:ext uri="{FF2B5EF4-FFF2-40B4-BE49-F238E27FC236}">
                  <a16:creationId xmlns:a16="http://schemas.microsoft.com/office/drawing/2014/main" id="{86A1989D-9540-1A42-985B-648602C987CF}"/>
                </a:ext>
              </a:extLst>
            </p:cNvPr>
            <p:cNvGrpSpPr/>
            <p:nvPr/>
          </p:nvGrpSpPr>
          <p:grpSpPr>
            <a:xfrm>
              <a:off x="8967226" y="3598790"/>
              <a:ext cx="361962" cy="467416"/>
              <a:chOff x="9399960" y="-1182808"/>
              <a:chExt cx="597238" cy="771236"/>
            </a:xfrm>
          </p:grpSpPr>
          <p:cxnSp>
            <p:nvCxnSpPr>
              <p:cNvPr id="115" name="Straight Connector 114">
                <a:extLst>
                  <a:ext uri="{FF2B5EF4-FFF2-40B4-BE49-F238E27FC236}">
                    <a16:creationId xmlns:a16="http://schemas.microsoft.com/office/drawing/2014/main" id="{FA96D9D5-BC30-C544-8BC3-F2D3C84DEBD0}"/>
                  </a:ext>
                </a:extLst>
              </p:cNvPr>
              <p:cNvCxnSpPr>
                <a:cxnSpLocks/>
                <a:stCxn id="116" idx="0"/>
              </p:cNvCxnSpPr>
              <p:nvPr/>
            </p:nvCxnSpPr>
            <p:spPr>
              <a:xfrm>
                <a:off x="9640582" y="-797190"/>
                <a:ext cx="356616" cy="0"/>
              </a:xfrm>
              <a:prstGeom prst="line">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16" name="Trapezoid 115">
                <a:extLst>
                  <a:ext uri="{FF2B5EF4-FFF2-40B4-BE49-F238E27FC236}">
                    <a16:creationId xmlns:a16="http://schemas.microsoft.com/office/drawing/2014/main" id="{54AB135D-B0DE-CF43-A8DB-2AB682C3F940}"/>
                  </a:ext>
                </a:extLst>
              </p:cNvPr>
              <p:cNvSpPr/>
              <p:nvPr/>
            </p:nvSpPr>
            <p:spPr>
              <a:xfrm rot="5400000">
                <a:off x="9134653" y="-917501"/>
                <a:ext cx="771236" cy="240622"/>
              </a:xfrm>
              <a:prstGeom prst="trapezoid">
                <a:avLst>
                  <a:gd name="adj" fmla="val 5606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nvGrpSpPr>
            <p:cNvPr id="117" name="Group 116">
              <a:extLst>
                <a:ext uri="{FF2B5EF4-FFF2-40B4-BE49-F238E27FC236}">
                  <a16:creationId xmlns:a16="http://schemas.microsoft.com/office/drawing/2014/main" id="{DE470CE1-0952-8648-A852-45C35CE88C5F}"/>
                </a:ext>
              </a:extLst>
            </p:cNvPr>
            <p:cNvGrpSpPr/>
            <p:nvPr/>
          </p:nvGrpSpPr>
          <p:grpSpPr>
            <a:xfrm>
              <a:off x="8967226" y="4330044"/>
              <a:ext cx="361962" cy="467416"/>
              <a:chOff x="9399960" y="-1182808"/>
              <a:chExt cx="597238" cy="771236"/>
            </a:xfrm>
          </p:grpSpPr>
          <p:cxnSp>
            <p:nvCxnSpPr>
              <p:cNvPr id="118" name="Straight Connector 117">
                <a:extLst>
                  <a:ext uri="{FF2B5EF4-FFF2-40B4-BE49-F238E27FC236}">
                    <a16:creationId xmlns:a16="http://schemas.microsoft.com/office/drawing/2014/main" id="{C05285C7-98D9-7D46-B360-7C5E6A4EA56E}"/>
                  </a:ext>
                </a:extLst>
              </p:cNvPr>
              <p:cNvCxnSpPr>
                <a:cxnSpLocks/>
                <a:stCxn id="119" idx="0"/>
              </p:cNvCxnSpPr>
              <p:nvPr/>
            </p:nvCxnSpPr>
            <p:spPr>
              <a:xfrm>
                <a:off x="9640582" y="-797190"/>
                <a:ext cx="356616" cy="0"/>
              </a:xfrm>
              <a:prstGeom prst="line">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19" name="Trapezoid 118">
                <a:extLst>
                  <a:ext uri="{FF2B5EF4-FFF2-40B4-BE49-F238E27FC236}">
                    <a16:creationId xmlns:a16="http://schemas.microsoft.com/office/drawing/2014/main" id="{6560971F-F665-974C-AA0C-1350A881E637}"/>
                  </a:ext>
                </a:extLst>
              </p:cNvPr>
              <p:cNvSpPr/>
              <p:nvPr/>
            </p:nvSpPr>
            <p:spPr>
              <a:xfrm rot="5400000">
                <a:off x="9134653" y="-917501"/>
                <a:ext cx="771236" cy="240622"/>
              </a:xfrm>
              <a:prstGeom prst="trapezoid">
                <a:avLst>
                  <a:gd name="adj" fmla="val 5606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nvGrpSpPr>
            <p:cNvPr id="120" name="Group 119">
              <a:extLst>
                <a:ext uri="{FF2B5EF4-FFF2-40B4-BE49-F238E27FC236}">
                  <a16:creationId xmlns:a16="http://schemas.microsoft.com/office/drawing/2014/main" id="{72AE29A3-B4D2-7045-81A7-6C7893CCAAE6}"/>
                </a:ext>
              </a:extLst>
            </p:cNvPr>
            <p:cNvGrpSpPr/>
            <p:nvPr/>
          </p:nvGrpSpPr>
          <p:grpSpPr>
            <a:xfrm>
              <a:off x="7560238" y="2981281"/>
              <a:ext cx="361962" cy="467416"/>
              <a:chOff x="9399960" y="-1182808"/>
              <a:chExt cx="597238" cy="771236"/>
            </a:xfrm>
          </p:grpSpPr>
          <p:cxnSp>
            <p:nvCxnSpPr>
              <p:cNvPr id="121" name="Straight Connector 120">
                <a:extLst>
                  <a:ext uri="{FF2B5EF4-FFF2-40B4-BE49-F238E27FC236}">
                    <a16:creationId xmlns:a16="http://schemas.microsoft.com/office/drawing/2014/main" id="{D0E729AF-F5E6-404B-A8CD-ABD4292CCF7C}"/>
                  </a:ext>
                </a:extLst>
              </p:cNvPr>
              <p:cNvCxnSpPr>
                <a:cxnSpLocks/>
                <a:stCxn id="122" idx="0"/>
              </p:cNvCxnSpPr>
              <p:nvPr/>
            </p:nvCxnSpPr>
            <p:spPr>
              <a:xfrm>
                <a:off x="9640582" y="-797190"/>
                <a:ext cx="356616" cy="0"/>
              </a:xfrm>
              <a:prstGeom prst="line">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2" name="Trapezoid 121">
                <a:extLst>
                  <a:ext uri="{FF2B5EF4-FFF2-40B4-BE49-F238E27FC236}">
                    <a16:creationId xmlns:a16="http://schemas.microsoft.com/office/drawing/2014/main" id="{AF1874D9-1C51-134D-8141-825323CA0EB9}"/>
                  </a:ext>
                </a:extLst>
              </p:cNvPr>
              <p:cNvSpPr/>
              <p:nvPr/>
            </p:nvSpPr>
            <p:spPr>
              <a:xfrm rot="5400000">
                <a:off x="9134653" y="-917501"/>
                <a:ext cx="771236" cy="240622"/>
              </a:xfrm>
              <a:prstGeom prst="trapezoid">
                <a:avLst>
                  <a:gd name="adj" fmla="val 5606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nvGrpSpPr>
            <p:cNvPr id="123" name="Group 122">
              <a:extLst>
                <a:ext uri="{FF2B5EF4-FFF2-40B4-BE49-F238E27FC236}">
                  <a16:creationId xmlns:a16="http://schemas.microsoft.com/office/drawing/2014/main" id="{131510EA-6906-954B-BCDD-8E3648B21920}"/>
                </a:ext>
              </a:extLst>
            </p:cNvPr>
            <p:cNvGrpSpPr/>
            <p:nvPr/>
          </p:nvGrpSpPr>
          <p:grpSpPr>
            <a:xfrm>
              <a:off x="7560238" y="2243150"/>
              <a:ext cx="361962" cy="467416"/>
              <a:chOff x="9399960" y="-1182808"/>
              <a:chExt cx="597238" cy="771236"/>
            </a:xfrm>
          </p:grpSpPr>
          <p:cxnSp>
            <p:nvCxnSpPr>
              <p:cNvPr id="124" name="Straight Connector 123">
                <a:extLst>
                  <a:ext uri="{FF2B5EF4-FFF2-40B4-BE49-F238E27FC236}">
                    <a16:creationId xmlns:a16="http://schemas.microsoft.com/office/drawing/2014/main" id="{96AF31FD-4604-004D-8423-06F007E24646}"/>
                  </a:ext>
                </a:extLst>
              </p:cNvPr>
              <p:cNvCxnSpPr>
                <a:cxnSpLocks/>
                <a:stCxn id="125" idx="0"/>
              </p:cNvCxnSpPr>
              <p:nvPr/>
            </p:nvCxnSpPr>
            <p:spPr>
              <a:xfrm>
                <a:off x="9640582" y="-797190"/>
                <a:ext cx="356616" cy="0"/>
              </a:xfrm>
              <a:prstGeom prst="line">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5" name="Trapezoid 124">
                <a:extLst>
                  <a:ext uri="{FF2B5EF4-FFF2-40B4-BE49-F238E27FC236}">
                    <a16:creationId xmlns:a16="http://schemas.microsoft.com/office/drawing/2014/main" id="{E88EB750-C177-184A-88E4-DE41A385447E}"/>
                  </a:ext>
                </a:extLst>
              </p:cNvPr>
              <p:cNvSpPr/>
              <p:nvPr/>
            </p:nvSpPr>
            <p:spPr>
              <a:xfrm rot="5400000">
                <a:off x="9134653" y="-917501"/>
                <a:ext cx="771236" cy="240622"/>
              </a:xfrm>
              <a:prstGeom prst="trapezoid">
                <a:avLst>
                  <a:gd name="adj" fmla="val 5606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nvGrpSpPr>
            <p:cNvPr id="126" name="Group 125">
              <a:extLst>
                <a:ext uri="{FF2B5EF4-FFF2-40B4-BE49-F238E27FC236}">
                  <a16:creationId xmlns:a16="http://schemas.microsoft.com/office/drawing/2014/main" id="{150010C8-B6E6-8845-A956-554756ED0DC5}"/>
                </a:ext>
              </a:extLst>
            </p:cNvPr>
            <p:cNvGrpSpPr/>
            <p:nvPr/>
          </p:nvGrpSpPr>
          <p:grpSpPr>
            <a:xfrm>
              <a:off x="10799849" y="2984128"/>
              <a:ext cx="361962" cy="467416"/>
              <a:chOff x="9399960" y="-1182808"/>
              <a:chExt cx="597238" cy="771236"/>
            </a:xfrm>
          </p:grpSpPr>
          <p:cxnSp>
            <p:nvCxnSpPr>
              <p:cNvPr id="127" name="Straight Connector 126">
                <a:extLst>
                  <a:ext uri="{FF2B5EF4-FFF2-40B4-BE49-F238E27FC236}">
                    <a16:creationId xmlns:a16="http://schemas.microsoft.com/office/drawing/2014/main" id="{DC00A509-0196-E344-B473-46147DFE1379}"/>
                  </a:ext>
                </a:extLst>
              </p:cNvPr>
              <p:cNvCxnSpPr>
                <a:cxnSpLocks/>
                <a:stCxn id="128" idx="0"/>
              </p:cNvCxnSpPr>
              <p:nvPr/>
            </p:nvCxnSpPr>
            <p:spPr>
              <a:xfrm>
                <a:off x="9640582" y="-797190"/>
                <a:ext cx="356616" cy="0"/>
              </a:xfrm>
              <a:prstGeom prst="line">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8" name="Trapezoid 127">
                <a:extLst>
                  <a:ext uri="{FF2B5EF4-FFF2-40B4-BE49-F238E27FC236}">
                    <a16:creationId xmlns:a16="http://schemas.microsoft.com/office/drawing/2014/main" id="{22EEF2CA-8CB7-AB4C-BD99-5BEE911952A1}"/>
                  </a:ext>
                </a:extLst>
              </p:cNvPr>
              <p:cNvSpPr/>
              <p:nvPr/>
            </p:nvSpPr>
            <p:spPr>
              <a:xfrm rot="5400000">
                <a:off x="9134653" y="-917501"/>
                <a:ext cx="771236" cy="240622"/>
              </a:xfrm>
              <a:prstGeom prst="trapezoid">
                <a:avLst>
                  <a:gd name="adj" fmla="val 5606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nvGrpSpPr>
            <p:cNvPr id="129" name="Group 128">
              <a:extLst>
                <a:ext uri="{FF2B5EF4-FFF2-40B4-BE49-F238E27FC236}">
                  <a16:creationId xmlns:a16="http://schemas.microsoft.com/office/drawing/2014/main" id="{ED1D40EE-4F99-6C48-9E23-AEC88898CB83}"/>
                </a:ext>
              </a:extLst>
            </p:cNvPr>
            <p:cNvGrpSpPr/>
            <p:nvPr/>
          </p:nvGrpSpPr>
          <p:grpSpPr>
            <a:xfrm>
              <a:off x="10799849" y="2245997"/>
              <a:ext cx="361962" cy="467416"/>
              <a:chOff x="9399960" y="-1182808"/>
              <a:chExt cx="597238" cy="771236"/>
            </a:xfrm>
          </p:grpSpPr>
          <p:cxnSp>
            <p:nvCxnSpPr>
              <p:cNvPr id="130" name="Straight Connector 129">
                <a:extLst>
                  <a:ext uri="{FF2B5EF4-FFF2-40B4-BE49-F238E27FC236}">
                    <a16:creationId xmlns:a16="http://schemas.microsoft.com/office/drawing/2014/main" id="{316704C9-EDF4-FE49-A679-71F5FD640862}"/>
                  </a:ext>
                </a:extLst>
              </p:cNvPr>
              <p:cNvCxnSpPr>
                <a:cxnSpLocks/>
                <a:stCxn id="131" idx="0"/>
              </p:cNvCxnSpPr>
              <p:nvPr/>
            </p:nvCxnSpPr>
            <p:spPr>
              <a:xfrm>
                <a:off x="9640582" y="-797190"/>
                <a:ext cx="356616" cy="0"/>
              </a:xfrm>
              <a:prstGeom prst="line">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1" name="Trapezoid 130">
                <a:extLst>
                  <a:ext uri="{FF2B5EF4-FFF2-40B4-BE49-F238E27FC236}">
                    <a16:creationId xmlns:a16="http://schemas.microsoft.com/office/drawing/2014/main" id="{A2674F12-8AD0-F144-BB9F-5C02E6FCFB3D}"/>
                  </a:ext>
                </a:extLst>
              </p:cNvPr>
              <p:cNvSpPr/>
              <p:nvPr/>
            </p:nvSpPr>
            <p:spPr>
              <a:xfrm rot="5400000">
                <a:off x="9134653" y="-917501"/>
                <a:ext cx="771236" cy="240622"/>
              </a:xfrm>
              <a:prstGeom prst="trapezoid">
                <a:avLst>
                  <a:gd name="adj" fmla="val 5606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sp>
        <p:nvSpPr>
          <p:cNvPr id="78" name="Title 1">
            <a:extLst>
              <a:ext uri="{FF2B5EF4-FFF2-40B4-BE49-F238E27FC236}">
                <a16:creationId xmlns:a16="http://schemas.microsoft.com/office/drawing/2014/main" id="{866BF3AC-1ADC-8846-BE69-C8759B0DC4CA}"/>
              </a:ext>
            </a:extLst>
          </p:cNvPr>
          <p:cNvSpPr txBox="1">
            <a:spLocks/>
          </p:cNvSpPr>
          <p:nvPr/>
        </p:nvSpPr>
        <p:spPr>
          <a:xfrm>
            <a:off x="296562" y="274638"/>
            <a:ext cx="11738919"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800" b="0" i="0" u="none" strike="noStrike" kern="1200" cap="none" spc="0" normalizeH="0" baseline="0" noProof="0" dirty="0">
                <a:ln>
                  <a:noFill/>
                </a:ln>
                <a:solidFill>
                  <a:srgbClr val="0000FF"/>
                </a:solidFill>
                <a:effectLst/>
                <a:uLnTx/>
                <a:uFillTx/>
                <a:latin typeface="Calibri"/>
                <a:ea typeface="+mj-ea"/>
                <a:cs typeface="+mj-cs"/>
              </a:rPr>
              <a:t>Case study: Using SKETCH for switch code generation</a:t>
            </a:r>
          </a:p>
        </p:txBody>
      </p:sp>
      <p:grpSp>
        <p:nvGrpSpPr>
          <p:cNvPr id="17" name="Group 16">
            <a:extLst>
              <a:ext uri="{FF2B5EF4-FFF2-40B4-BE49-F238E27FC236}">
                <a16:creationId xmlns:a16="http://schemas.microsoft.com/office/drawing/2014/main" id="{0B0E5F31-D66A-724D-8931-1D363DDFFFE9}"/>
              </a:ext>
            </a:extLst>
          </p:cNvPr>
          <p:cNvGrpSpPr/>
          <p:nvPr/>
        </p:nvGrpSpPr>
        <p:grpSpPr>
          <a:xfrm>
            <a:off x="1234211" y="4959996"/>
            <a:ext cx="7166436" cy="1008960"/>
            <a:chOff x="1234211" y="4959996"/>
            <a:chExt cx="7166436" cy="1008960"/>
          </a:xfrm>
        </p:grpSpPr>
        <p:sp>
          <p:nvSpPr>
            <p:cNvPr id="281" name="TextBox 280">
              <a:extLst>
                <a:ext uri="{FF2B5EF4-FFF2-40B4-BE49-F238E27FC236}">
                  <a16:creationId xmlns:a16="http://schemas.microsoft.com/office/drawing/2014/main" id="{660A5FDF-48E8-1243-8A76-D80B5EF095AF}"/>
                </a:ext>
              </a:extLst>
            </p:cNvPr>
            <p:cNvSpPr txBox="1"/>
            <p:nvPr/>
          </p:nvSpPr>
          <p:spPr>
            <a:xfrm>
              <a:off x="4788647" y="5261070"/>
              <a:ext cx="1265589" cy="707886"/>
            </a:xfrm>
            <a:prstGeom prst="rect">
              <a:avLst/>
            </a:prstGeom>
            <a:solidFill>
              <a:schemeClr val="bg1"/>
            </a:solidFill>
          </p:spPr>
          <p:txBody>
            <a:bodyPr wrap="square" rtlCol="0">
              <a:spAutoFit/>
            </a:bodyPr>
            <a:lstStyle/>
            <a:p>
              <a:pPr algn="ctr"/>
              <a:r>
                <a:rPr lang="en-US" sz="2000" dirty="0"/>
                <a:t>Chipmunk</a:t>
              </a:r>
            </a:p>
            <a:p>
              <a:pPr algn="ctr"/>
              <a:r>
                <a:rPr lang="en-US" sz="2000" dirty="0"/>
                <a:t>compiler</a:t>
              </a:r>
            </a:p>
          </p:txBody>
        </p:sp>
        <p:cxnSp>
          <p:nvCxnSpPr>
            <p:cNvPr id="10" name="Elbow Connector 9">
              <a:extLst>
                <a:ext uri="{FF2B5EF4-FFF2-40B4-BE49-F238E27FC236}">
                  <a16:creationId xmlns:a16="http://schemas.microsoft.com/office/drawing/2014/main" id="{B14FEBD7-85A6-1943-A4BC-3A228D9EA382}"/>
                </a:ext>
              </a:extLst>
            </p:cNvPr>
            <p:cNvCxnSpPr>
              <a:cxnSpLocks/>
              <a:endCxn id="281" idx="1"/>
            </p:cNvCxnSpPr>
            <p:nvPr/>
          </p:nvCxnSpPr>
          <p:spPr>
            <a:xfrm>
              <a:off x="1234211" y="4997542"/>
              <a:ext cx="3554436" cy="617471"/>
            </a:xfrm>
            <a:prstGeom prst="bentConnector3">
              <a:avLst>
                <a:gd name="adj1" fmla="val 1489"/>
              </a:avLst>
            </a:prstGeom>
            <a:ln w="101600">
              <a:tailEnd type="triangle"/>
            </a:ln>
          </p:spPr>
          <p:style>
            <a:lnRef idx="1">
              <a:schemeClr val="accent1"/>
            </a:lnRef>
            <a:fillRef idx="0">
              <a:schemeClr val="accent1"/>
            </a:fillRef>
            <a:effectRef idx="0">
              <a:schemeClr val="accent1"/>
            </a:effectRef>
            <a:fontRef idx="minor">
              <a:schemeClr val="tx1"/>
            </a:fontRef>
          </p:style>
        </p:cxnSp>
        <p:cxnSp>
          <p:nvCxnSpPr>
            <p:cNvPr id="92" name="Elbow Connector 91">
              <a:extLst>
                <a:ext uri="{FF2B5EF4-FFF2-40B4-BE49-F238E27FC236}">
                  <a16:creationId xmlns:a16="http://schemas.microsoft.com/office/drawing/2014/main" id="{CE7D4795-745A-BB4A-A316-936ECFABB187}"/>
                </a:ext>
              </a:extLst>
            </p:cNvPr>
            <p:cNvCxnSpPr>
              <a:cxnSpLocks/>
              <a:stCxn id="286" idx="2"/>
              <a:endCxn id="281" idx="3"/>
            </p:cNvCxnSpPr>
            <p:nvPr/>
          </p:nvCxnSpPr>
          <p:spPr>
            <a:xfrm rot="5400000">
              <a:off x="6899933" y="4114299"/>
              <a:ext cx="655018" cy="2346411"/>
            </a:xfrm>
            <a:prstGeom prst="bentConnector2">
              <a:avLst/>
            </a:prstGeom>
            <a:ln w="101600">
              <a:tailEnd type="triangle"/>
            </a:ln>
          </p:spPr>
          <p:style>
            <a:lnRef idx="1">
              <a:schemeClr val="accent1"/>
            </a:lnRef>
            <a:fillRef idx="0">
              <a:schemeClr val="accent1"/>
            </a:fillRef>
            <a:effectRef idx="0">
              <a:schemeClr val="accent1"/>
            </a:effectRef>
            <a:fontRef idx="minor">
              <a:schemeClr val="tx1"/>
            </a:fontRef>
          </p:style>
        </p:cxnSp>
      </p:grpSp>
      <p:grpSp>
        <p:nvGrpSpPr>
          <p:cNvPr id="97" name="Group 96">
            <a:extLst>
              <a:ext uri="{FF2B5EF4-FFF2-40B4-BE49-F238E27FC236}">
                <a16:creationId xmlns:a16="http://schemas.microsoft.com/office/drawing/2014/main" id="{3D71BC2C-1A7A-C240-A237-C20677EFAA31}"/>
              </a:ext>
            </a:extLst>
          </p:cNvPr>
          <p:cNvGrpSpPr/>
          <p:nvPr/>
        </p:nvGrpSpPr>
        <p:grpSpPr>
          <a:xfrm>
            <a:off x="8396539" y="6002648"/>
            <a:ext cx="3499900" cy="717934"/>
            <a:chOff x="5193058" y="5466917"/>
            <a:chExt cx="3499900" cy="1071154"/>
          </a:xfrm>
        </p:grpSpPr>
        <p:sp>
          <p:nvSpPr>
            <p:cNvPr id="132" name="Rounded Rectangle 131">
              <a:extLst>
                <a:ext uri="{FF2B5EF4-FFF2-40B4-BE49-F238E27FC236}">
                  <a16:creationId xmlns:a16="http://schemas.microsoft.com/office/drawing/2014/main" id="{FFE732AB-4675-5247-AA6D-D9307EDFE322}"/>
                </a:ext>
              </a:extLst>
            </p:cNvPr>
            <p:cNvSpPr/>
            <p:nvPr/>
          </p:nvSpPr>
          <p:spPr>
            <a:xfrm>
              <a:off x="5193058" y="5466917"/>
              <a:ext cx="3499900" cy="1071154"/>
            </a:xfrm>
            <a:prstGeom prst="roundRect">
              <a:avLst/>
            </a:prstGeom>
            <a:noFill/>
            <a:ln w="1270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TextBox 132">
              <a:extLst>
                <a:ext uri="{FF2B5EF4-FFF2-40B4-BE49-F238E27FC236}">
                  <a16:creationId xmlns:a16="http://schemas.microsoft.com/office/drawing/2014/main" id="{21452213-A197-7042-B011-96B7D7FC2C9B}"/>
                </a:ext>
              </a:extLst>
            </p:cNvPr>
            <p:cNvSpPr txBox="1"/>
            <p:nvPr/>
          </p:nvSpPr>
          <p:spPr>
            <a:xfrm>
              <a:off x="5456174" y="5714284"/>
              <a:ext cx="3236784" cy="551042"/>
            </a:xfrm>
            <a:prstGeom prst="rect">
              <a:avLst/>
            </a:prstGeom>
            <a:noFill/>
          </p:spPr>
          <p:txBody>
            <a:bodyPr wrap="none" rtlCol="0">
              <a:spAutoFit/>
            </a:bodyPr>
            <a:lstStyle/>
            <a:p>
              <a:r>
                <a:rPr lang="en-US" dirty="0"/>
                <a:t>Machine code for PISA simulator</a:t>
              </a:r>
            </a:p>
          </p:txBody>
        </p:sp>
      </p:grpSp>
      <p:cxnSp>
        <p:nvCxnSpPr>
          <p:cNvPr id="26" name="Elbow Connector 25">
            <a:extLst>
              <a:ext uri="{FF2B5EF4-FFF2-40B4-BE49-F238E27FC236}">
                <a16:creationId xmlns:a16="http://schemas.microsoft.com/office/drawing/2014/main" id="{F877E07A-B68C-7C46-B4FC-5F6E83AD9519}"/>
              </a:ext>
            </a:extLst>
          </p:cNvPr>
          <p:cNvCxnSpPr>
            <a:cxnSpLocks/>
            <a:endCxn id="132" idx="1"/>
          </p:cNvCxnSpPr>
          <p:nvPr/>
        </p:nvCxnSpPr>
        <p:spPr>
          <a:xfrm>
            <a:off x="5243874" y="6125712"/>
            <a:ext cx="3152665" cy="235903"/>
          </a:xfrm>
          <a:prstGeom prst="bentConnector3">
            <a:avLst>
              <a:gd name="adj1" fmla="val 1108"/>
            </a:avLst>
          </a:prstGeom>
          <a:ln w="1016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68024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9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 grpId="0"/>
      <p:bldP spid="4" grpId="0"/>
      <p:bldP spid="94"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15440</TotalTime>
  <Words>5507</Words>
  <Application>Microsoft Macintosh PowerPoint</Application>
  <PresentationFormat>Widescreen</PresentationFormat>
  <Paragraphs>594</Paragraphs>
  <Slides>29</Slides>
  <Notes>27</Notes>
  <HiddenSlides>10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29</vt:i4>
      </vt:variant>
    </vt:vector>
  </HeadingPairs>
  <TitlesOfParts>
    <vt:vector size="34" baseType="lpstr">
      <vt:lpstr>Arial</vt:lpstr>
      <vt:lpstr>Calibri</vt:lpstr>
      <vt:lpstr>Calibri Light</vt:lpstr>
      <vt:lpstr>Cambria Math</vt:lpstr>
      <vt:lpstr>Office Theme</vt:lpstr>
      <vt:lpstr>Autogenerating fast packet-processing code using program synthesis</vt:lpstr>
      <vt:lpstr>Programmable network devices today</vt:lpstr>
      <vt:lpstr>Today’s approach to writing fast programs</vt:lpstr>
      <vt:lpstr>PowerPoint Presentation</vt:lpstr>
      <vt:lpstr>Why use synthesis for code generation?</vt:lpstr>
      <vt:lpstr>But, synthesis can be very time consuming</vt:lpstr>
      <vt:lpstr>PowerPoint Presentation</vt:lpstr>
      <vt:lpstr>Using SKETCH for code generation</vt:lpstr>
      <vt:lpstr>PowerPoint Presentation</vt:lpstr>
      <vt:lpstr>Hardware configurations as SKETCH holes</vt:lpstr>
      <vt:lpstr>Evaluation: What should the baseline be?</vt:lpstr>
      <vt:lpstr>Evaluation: What benchmarks should we use?</vt:lpstr>
      <vt:lpstr>PowerPoint Presentation</vt:lpstr>
      <vt:lpstr>PowerPoint Presentation</vt:lpstr>
      <vt:lpstr>PowerPoint Presentation</vt:lpstr>
      <vt:lpstr>PowerPoint Presentation</vt:lpstr>
      <vt:lpstr>Backup slides</vt:lpstr>
      <vt:lpstr>PowerPoint Presentation</vt:lpstr>
      <vt:lpstr>PowerPoint Presentation</vt:lpstr>
      <vt:lpstr>PowerPoint Presentation</vt:lpstr>
      <vt:lpstr>PowerPoint Presentation</vt:lpstr>
      <vt:lpstr>PowerPoint Presentation</vt:lpstr>
      <vt:lpstr>PowerPoint Presentation</vt:lpstr>
      <vt:lpstr>Programming network devices today</vt:lpstr>
      <vt:lpstr>PowerPoint Presentation</vt:lpstr>
      <vt:lpstr>PowerPoint Presentation</vt:lpstr>
      <vt:lpstr>PowerPoint Presentation</vt:lpstr>
      <vt:lpstr>PowerPoint Presentation</vt:lpstr>
      <vt:lpstr>TODO</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office365</dc:creator>
  <cp:lastModifiedBy>office</cp:lastModifiedBy>
  <cp:revision>520</cp:revision>
  <dcterms:created xsi:type="dcterms:W3CDTF">2019-10-08T15:17:24Z</dcterms:created>
  <dcterms:modified xsi:type="dcterms:W3CDTF">2019-11-11T14:44:04Z</dcterms:modified>
</cp:coreProperties>
</file>